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57" r:id="rId5"/>
    <p:sldId id="272" r:id="rId6"/>
    <p:sldId id="259" r:id="rId7"/>
    <p:sldId id="260" r:id="rId8"/>
    <p:sldId id="269" r:id="rId9"/>
    <p:sldId id="268" r:id="rId10"/>
    <p:sldId id="262" r:id="rId11"/>
    <p:sldId id="263" r:id="rId12"/>
    <p:sldId id="264" r:id="rId13"/>
    <p:sldId id="273" r:id="rId14"/>
    <p:sldId id="274" r:id="rId15"/>
    <p:sldId id="265" r:id="rId16"/>
    <p:sldId id="266" r:id="rId17"/>
    <p:sldId id="275" r:id="rId18"/>
    <p:sldId id="270"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4" autoAdjust="0"/>
    <p:restoredTop sz="94660" autoAdjust="0"/>
  </p:normalViewPr>
  <p:slideViewPr>
    <p:cSldViewPr>
      <p:cViewPr varScale="1">
        <p:scale>
          <a:sx n="73" d="100"/>
          <a:sy n="73" d="100"/>
        </p:scale>
        <p:origin x="-15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DF73F83-BB1B-4195-BE9F-F34830A725E3}" type="datetimeFigureOut">
              <a:rPr lang="tr-TR" smtClean="0"/>
              <a:pPr/>
              <a:t>19.09.2025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D456DFC-5DD0-4BAC-B344-A8EAA9C3DED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73F83-BB1B-4195-BE9F-F34830A725E3}" type="datetimeFigureOut">
              <a:rPr lang="tr-TR" smtClean="0"/>
              <a:pPr/>
              <a:t>19.09.2025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56DFC-5DD0-4BAC-B344-A8EAA9C3DE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1.jpg"/>
          <p:cNvPicPr>
            <a:picLocks noChangeAspect="1"/>
          </p:cNvPicPr>
          <p:nvPr/>
        </p:nvPicPr>
        <p:blipFill>
          <a:blip r:embed="rId2" cstate="print"/>
          <a:stretch>
            <a:fillRect/>
          </a:stretch>
        </p:blipFill>
        <p:spPr>
          <a:xfrm>
            <a:off x="-468560" y="0"/>
            <a:ext cx="10081120" cy="6858000"/>
          </a:xfrm>
          <a:prstGeom prst="rect">
            <a:avLst/>
          </a:prstGeom>
        </p:spPr>
      </p:pic>
      <p:sp>
        <p:nvSpPr>
          <p:cNvPr id="5" name="4 Metin kutusu"/>
          <p:cNvSpPr txBox="1"/>
          <p:nvPr/>
        </p:nvSpPr>
        <p:spPr>
          <a:xfrm>
            <a:off x="611560" y="3933056"/>
            <a:ext cx="8208912" cy="2308324"/>
          </a:xfrm>
          <a:prstGeom prst="rect">
            <a:avLst/>
          </a:prstGeom>
          <a:noFill/>
        </p:spPr>
        <p:txBody>
          <a:bodyPr wrap="square" rtlCol="0">
            <a:spAutoFit/>
          </a:bodyPr>
          <a:lstStyle/>
          <a:p>
            <a:pPr algn="ctr"/>
            <a:r>
              <a:rPr lang="tr-TR" sz="7200" b="1" dirty="0" smtClean="0">
                <a:solidFill>
                  <a:schemeClr val="bg1"/>
                </a:solidFill>
              </a:rPr>
              <a:t>BİLGE ORMAN OKULU HİKAYESİ</a:t>
            </a:r>
            <a:endParaRPr lang="tr-TR" sz="72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4. resim.jpg"/>
          <p:cNvPicPr>
            <a:picLocks noGrp="1" noChangeAspect="1"/>
          </p:cNvPicPr>
          <p:nvPr>
            <p:ph idx="1"/>
          </p:nvPr>
        </p:nvPicPr>
        <p:blipFill>
          <a:blip r:embed="rId2" cstate="print"/>
          <a:stretch>
            <a:fillRect/>
          </a:stretch>
        </p:blipFill>
        <p:spPr>
          <a:xfrm>
            <a:off x="-612576" y="0"/>
            <a:ext cx="10104995" cy="6857999"/>
          </a:xfrm>
        </p:spPr>
      </p:pic>
      <p:sp>
        <p:nvSpPr>
          <p:cNvPr id="5" name="4 Metin kutusu"/>
          <p:cNvSpPr txBox="1"/>
          <p:nvPr/>
        </p:nvSpPr>
        <p:spPr>
          <a:xfrm>
            <a:off x="4788024" y="404664"/>
            <a:ext cx="4355976" cy="2246769"/>
          </a:xfrm>
          <a:prstGeom prst="rect">
            <a:avLst/>
          </a:prstGeom>
          <a:noFill/>
        </p:spPr>
        <p:txBody>
          <a:bodyPr wrap="square" rtlCol="0">
            <a:spAutoFit/>
          </a:bodyPr>
          <a:lstStyle/>
          <a:p>
            <a:pPr algn="r"/>
            <a:r>
              <a:rPr lang="tr-TR" sz="2000" b="1" dirty="0">
                <a:solidFill>
                  <a:schemeClr val="bg1"/>
                </a:solidFill>
              </a:rPr>
              <a:t>O sırada sıraya girmek için oradan geçen yavru fil yerdeki boyaları görmedi ve üzerine bastı. Boyalardan gelen “çıt!” sesiyle irkilen yavru fil ayağını kaldırdığında yerde duran kırılmış mavi ve kırmızı boya kalemlerini gördü.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5.resim.jpg"/>
          <p:cNvPicPr>
            <a:picLocks noGrp="1" noChangeAspect="1"/>
          </p:cNvPicPr>
          <p:nvPr>
            <p:ph idx="1"/>
          </p:nvPr>
        </p:nvPicPr>
        <p:blipFill>
          <a:blip r:embed="rId2" cstate="print"/>
          <a:stretch>
            <a:fillRect/>
          </a:stretch>
        </p:blipFill>
        <p:spPr>
          <a:xfrm>
            <a:off x="-703825" y="0"/>
            <a:ext cx="9847825" cy="6858000"/>
          </a:xfrm>
        </p:spPr>
      </p:pic>
      <p:sp>
        <p:nvSpPr>
          <p:cNvPr id="5" name="4 Metin kutusu"/>
          <p:cNvSpPr txBox="1"/>
          <p:nvPr/>
        </p:nvSpPr>
        <p:spPr>
          <a:xfrm>
            <a:off x="0" y="1"/>
            <a:ext cx="8892480" cy="2554545"/>
          </a:xfrm>
          <a:prstGeom prst="rect">
            <a:avLst/>
          </a:prstGeom>
          <a:noFill/>
        </p:spPr>
        <p:txBody>
          <a:bodyPr wrap="square" rtlCol="0">
            <a:spAutoFit/>
          </a:bodyPr>
          <a:lstStyle/>
          <a:p>
            <a:pPr algn="ctr"/>
            <a:r>
              <a:rPr lang="tr-TR" sz="2000" b="1" dirty="0">
                <a:solidFill>
                  <a:schemeClr val="bg1"/>
                </a:solidFill>
              </a:rPr>
              <a:t>Boyalarının kırıldığını gören Kiki buna çok sinirlendi ve bir anda dikenleri kabardı. Öğretmen </a:t>
            </a:r>
            <a:r>
              <a:rPr lang="tr-TR" sz="2000" b="1" dirty="0" smtClean="0">
                <a:solidFill>
                  <a:schemeClr val="bg1"/>
                </a:solidFill>
              </a:rPr>
              <a:t>Bayan </a:t>
            </a:r>
            <a:r>
              <a:rPr lang="tr-TR" sz="2000" b="1" dirty="0">
                <a:solidFill>
                  <a:schemeClr val="bg1"/>
                </a:solidFill>
              </a:rPr>
              <a:t>Baykuş kabaran dikenleri ile sırada bekleyen Kiki’nin yanına giderek: “Kiki sizlere sıraya girmeden önce boya kalemlerinizi toplamanızı ve kalemliğinize koymanızı söylemiştim. Sen boyalarını toplamadığın için yere dökülmüşler ve yavru fil istemeden üzerine bastı. Boya kalemlerin üzerine bastığında arkadaşına zarar da verebilirdi. Sınırlarımızı bilerek sorumluluklarımızı yerine getirmeliyiz ve arkadaşlarımıza zarar vermekten kaçınmalıyız” dedi. Hatasını fark eden Kiki’nin dikenleri yumuşadı ve kabarmayı bıraktı.</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rkta oynayan yavru hayvanlar var. Yavru kirpi salıncakta sallanıyor. Yavru fil mavi kaydıraktan kayıyor. Yavru kunduz kum havuzunda kale yapıyor. Yavru sincap tırmanma duvarına tırmanıyor. Yavru aslan top oynuyor..jpg"/>
          <p:cNvPicPr>
            <a:picLocks noGrp="1" noChangeAspect="1"/>
          </p:cNvPicPr>
          <p:nvPr>
            <p:ph idx="1"/>
          </p:nvPr>
        </p:nvPicPr>
        <p:blipFill>
          <a:blip r:embed="rId2" cstate="print"/>
          <a:stretch>
            <a:fillRect/>
          </a:stretch>
        </p:blipFill>
        <p:spPr>
          <a:xfrm>
            <a:off x="-684584" y="0"/>
            <a:ext cx="10645564" cy="6858000"/>
          </a:xfrm>
        </p:spPr>
      </p:pic>
      <p:sp>
        <p:nvSpPr>
          <p:cNvPr id="5" name="4 Metin kutusu"/>
          <p:cNvSpPr txBox="1"/>
          <p:nvPr/>
        </p:nvSpPr>
        <p:spPr>
          <a:xfrm>
            <a:off x="683568" y="5301208"/>
            <a:ext cx="7920880" cy="1323439"/>
          </a:xfrm>
          <a:prstGeom prst="rect">
            <a:avLst/>
          </a:prstGeom>
          <a:noFill/>
        </p:spPr>
        <p:txBody>
          <a:bodyPr wrap="square" rtlCol="0">
            <a:spAutoFit/>
          </a:bodyPr>
          <a:lstStyle/>
          <a:p>
            <a:pPr algn="ctr"/>
            <a:r>
              <a:rPr lang="tr-TR" sz="2000" b="1" dirty="0"/>
              <a:t>Parka çıktıklarında tüm hayvanlar çok eğleniyordu. Salıncak, mavi kaydırak, kum havuzu ve tırmanma duvarında oynamak çok eğlenceliydi. Kiki salıncakta sallanmayı çok seviyordu ve mavi salıncakta daha hızlı ve daha yukarı çıkmak için var gücüyle sallandı. Sallandı, sallandı</a:t>
            </a:r>
            <a:r>
              <a:rPr lang="tr-TR" sz="2000" b="1" dirty="0" smtClean="0"/>
              <a:t>…</a:t>
            </a:r>
            <a:endParaRPr lang="tr-TR"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Parkta oynayan yavru hayvanlar var. Yavru kirpi salıncakta sallanıyor. Yavru fil mavi kaydıraktan kayıyor. Yavru kunduz kum havuzunda kale yapıyor. Yavru sincap tırmanma duvarına tırmanıyor. Yavru aslan top oynuyor..jpg"/>
          <p:cNvPicPr>
            <a:picLocks noGrp="1" noChangeAspect="1"/>
          </p:cNvPicPr>
          <p:nvPr>
            <p:ph idx="1"/>
          </p:nvPr>
        </p:nvPicPr>
        <p:blipFill>
          <a:blip r:embed="rId2" cstate="print"/>
          <a:stretch>
            <a:fillRect/>
          </a:stretch>
        </p:blipFill>
        <p:spPr>
          <a:xfrm>
            <a:off x="-684584" y="0"/>
            <a:ext cx="10645564" cy="6858000"/>
          </a:xfrm>
        </p:spPr>
      </p:pic>
      <p:sp>
        <p:nvSpPr>
          <p:cNvPr id="5" name="4 Metin kutusu"/>
          <p:cNvSpPr txBox="1"/>
          <p:nvPr/>
        </p:nvSpPr>
        <p:spPr>
          <a:xfrm>
            <a:off x="755576" y="5301208"/>
            <a:ext cx="7920880" cy="1323439"/>
          </a:xfrm>
          <a:prstGeom prst="rect">
            <a:avLst/>
          </a:prstGeom>
          <a:noFill/>
        </p:spPr>
        <p:txBody>
          <a:bodyPr wrap="square" rtlCol="0">
            <a:spAutoFit/>
          </a:bodyPr>
          <a:lstStyle/>
          <a:p>
            <a:pPr algn="ctr"/>
            <a:r>
              <a:rPr lang="tr-TR" sz="2000" b="1" dirty="0" smtClean="0"/>
              <a:t>Sırada bekleyen Yavru Karga ve Yavru Aslan sıranın kendilerine gelmesini bekliyordu. Ama Kiki salıncaktan inmek istemiyordu. Çünkü sallandıkça uçuyormuş gibi hissediyordu. Sırada beklemekten sıkılan Yavru Karga ve Yavru Aslan kum havuzunda oynamak için oradan ayrıldı.</a:t>
            </a:r>
            <a:endParaRPr lang="tr-TR"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dsız tasarım (2).jpg"/>
          <p:cNvPicPr>
            <a:picLocks noGrp="1" noChangeAspect="1"/>
          </p:cNvPicPr>
          <p:nvPr>
            <p:ph idx="1"/>
          </p:nvPr>
        </p:nvPicPr>
        <p:blipFill>
          <a:blip r:embed="rId2" cstate="print"/>
          <a:stretch>
            <a:fillRect/>
          </a:stretch>
        </p:blipFill>
        <p:spPr>
          <a:xfrm>
            <a:off x="-1346753" y="1"/>
            <a:ext cx="10490753" cy="6920162"/>
          </a:xfrm>
        </p:spPr>
      </p:pic>
      <p:sp>
        <p:nvSpPr>
          <p:cNvPr id="5" name="4 Metin kutusu"/>
          <p:cNvSpPr txBox="1"/>
          <p:nvPr/>
        </p:nvSpPr>
        <p:spPr>
          <a:xfrm>
            <a:off x="0" y="0"/>
            <a:ext cx="8064896" cy="1938992"/>
          </a:xfrm>
          <a:prstGeom prst="rect">
            <a:avLst/>
          </a:prstGeom>
          <a:noFill/>
        </p:spPr>
        <p:txBody>
          <a:bodyPr wrap="square" rtlCol="0">
            <a:spAutoFit/>
          </a:bodyPr>
          <a:lstStyle/>
          <a:p>
            <a:pPr algn="ctr"/>
            <a:r>
              <a:rPr lang="tr-TR" sz="2000" b="1" dirty="0"/>
              <a:t>Kumda yüksek tepeler ve kaleler yapan Yavru Kunduzdan beraber oynamak için izin aldılar ve oyuna katıldılar. Yüksek kum kulelerini gören Kiki son bir kez daha sallandıktan sonra kum havuzunda oynamak için salıncaktan indi. Kum havuzuna girerek bir kürek kaptı. Ancak oyunlarına katılmak için izin almadığı ve salıncakta onlara sıra vermediği için Yavru Karga ve Yavru Aslan </a:t>
            </a:r>
            <a:r>
              <a:rPr lang="tr-TR" sz="2000" b="1" dirty="0" err="1"/>
              <a:t>Kiki’yi</a:t>
            </a:r>
            <a:r>
              <a:rPr lang="tr-TR" sz="2000" b="1" dirty="0"/>
              <a:t> oyunlarına almak istemedi.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Adsız tasarım (2).jpg"/>
          <p:cNvPicPr>
            <a:picLocks noGrp="1" noChangeAspect="1"/>
          </p:cNvPicPr>
          <p:nvPr>
            <p:ph idx="1"/>
          </p:nvPr>
        </p:nvPicPr>
        <p:blipFill>
          <a:blip r:embed="rId2" cstate="print"/>
          <a:stretch>
            <a:fillRect/>
          </a:stretch>
        </p:blipFill>
        <p:spPr>
          <a:xfrm>
            <a:off x="-1346753" y="1"/>
            <a:ext cx="10490753" cy="6920162"/>
          </a:xfrm>
        </p:spPr>
      </p:pic>
      <p:sp>
        <p:nvSpPr>
          <p:cNvPr id="5" name="4 Metin kutusu"/>
          <p:cNvSpPr txBox="1"/>
          <p:nvPr/>
        </p:nvSpPr>
        <p:spPr>
          <a:xfrm>
            <a:off x="0" y="0"/>
            <a:ext cx="8064896" cy="1938992"/>
          </a:xfrm>
          <a:prstGeom prst="rect">
            <a:avLst/>
          </a:prstGeom>
          <a:noFill/>
        </p:spPr>
        <p:txBody>
          <a:bodyPr wrap="square" rtlCol="0">
            <a:spAutoFit/>
          </a:bodyPr>
          <a:lstStyle/>
          <a:p>
            <a:pPr algn="ctr"/>
            <a:r>
              <a:rPr lang="tr-TR" sz="2000" b="1" dirty="0" smtClean="0"/>
              <a:t> </a:t>
            </a:r>
            <a:r>
              <a:rPr lang="tr-TR" sz="2000" b="1" dirty="0"/>
              <a:t>Buna sinirlenen Kiki’nin dikenleri kabardı, kabardı, kabardı… </a:t>
            </a:r>
            <a:r>
              <a:rPr lang="tr-TR" sz="2000" b="1" dirty="0" smtClean="0"/>
              <a:t>Bayan </a:t>
            </a:r>
            <a:r>
              <a:rPr lang="tr-TR" sz="2000" b="1" dirty="0"/>
              <a:t>Baykuş Kiki’nin kabaran dikenlerini görünce kum havuzundaki hayvanlara seslendi: “Çocuklar sanırım beraber oyun oynama konusunda bazı problemler yaşıyorsunuz. Yanıma gelip problemi çözmeye ne dersiniz?” Kum havuzundaki hayvanlar küreklerini ve kovarlını bırakarak öğretmen Bay Baykuş’un yanına gittiler ve olanları anlattılar.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ınıfta yavru hayvanlar var. Yavru fil var sırada oturuyor. Yavru aslan var sırada oturuyor. Yavru sincap var sırada oturuyor. Yavru kunduz var sırada oturuyor. Yavru kirpi var sırada oturuyor. Büyük bir ahşap masa .jpg"/>
          <p:cNvPicPr>
            <a:picLocks noGrp="1" noChangeAspect="1"/>
          </p:cNvPicPr>
          <p:nvPr>
            <p:ph idx="1"/>
          </p:nvPr>
        </p:nvPicPr>
        <p:blipFill>
          <a:blip r:embed="rId2" cstate="print"/>
          <a:stretch>
            <a:fillRect/>
          </a:stretch>
        </p:blipFill>
        <p:spPr>
          <a:xfrm>
            <a:off x="-900608" y="-171400"/>
            <a:ext cx="11103329" cy="7263084"/>
          </a:xfrm>
        </p:spPr>
      </p:pic>
      <p:sp>
        <p:nvSpPr>
          <p:cNvPr id="5" name="4 Metin kutusu"/>
          <p:cNvSpPr txBox="1"/>
          <p:nvPr/>
        </p:nvSpPr>
        <p:spPr>
          <a:xfrm>
            <a:off x="251520" y="188640"/>
            <a:ext cx="5400600" cy="2062103"/>
          </a:xfrm>
          <a:prstGeom prst="rect">
            <a:avLst/>
          </a:prstGeom>
          <a:noFill/>
        </p:spPr>
        <p:txBody>
          <a:bodyPr wrap="square" rtlCol="0">
            <a:spAutoFit/>
          </a:bodyPr>
          <a:lstStyle/>
          <a:p>
            <a:pPr algn="ctr"/>
            <a:r>
              <a:rPr lang="tr-TR" sz="1600" b="1" dirty="0" smtClean="0"/>
              <a:t>Bayan Baykuş sınıfa girdiklerinde derslerinde sınırlardan bahsetti. “Çocuklar tüm hayvanların bizim gibi sınırları vardır ve bu sınırları koruyarak başkalarına saygı göstermeliyiz. Sınırlar başkalarının sınırları başladığında biter. Başkalarının sınırlarına girdikçe onların haklarına zarar vermiş oluruz. Mesela Kiki bugün salıncakta sallanırken sıra diğer hayvanlara gelmesine rağmen onlara izin vermedi ve onların sınırlarına girdi. </a:t>
            </a:r>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ınıfta yavru hayvanlar var. Yavru fil var sırada oturuyor. Yavru aslan var sırada oturuyor. Yavru sincap var sırada oturuyor. Yavru kunduz var sırada oturuyor. Yavru kirpi var sırada oturuyor. Büyük bir ahşap masa .jpg"/>
          <p:cNvPicPr>
            <a:picLocks noGrp="1" noChangeAspect="1"/>
          </p:cNvPicPr>
          <p:nvPr>
            <p:ph idx="1"/>
          </p:nvPr>
        </p:nvPicPr>
        <p:blipFill>
          <a:blip r:embed="rId2" cstate="print"/>
          <a:stretch>
            <a:fillRect/>
          </a:stretch>
        </p:blipFill>
        <p:spPr>
          <a:xfrm>
            <a:off x="-900608" y="-171400"/>
            <a:ext cx="11103329" cy="7263084"/>
          </a:xfrm>
        </p:spPr>
      </p:pic>
      <p:sp>
        <p:nvSpPr>
          <p:cNvPr id="5" name="4 Metin kutusu"/>
          <p:cNvSpPr txBox="1"/>
          <p:nvPr/>
        </p:nvSpPr>
        <p:spPr>
          <a:xfrm>
            <a:off x="0" y="188640"/>
            <a:ext cx="5832648" cy="2308324"/>
          </a:xfrm>
          <a:prstGeom prst="rect">
            <a:avLst/>
          </a:prstGeom>
          <a:noFill/>
        </p:spPr>
        <p:txBody>
          <a:bodyPr wrap="square" rtlCol="0">
            <a:spAutoFit/>
          </a:bodyPr>
          <a:lstStyle/>
          <a:p>
            <a:pPr algn="ctr"/>
            <a:r>
              <a:rPr lang="tr-TR" sz="1600" b="1" dirty="0" smtClean="0"/>
              <a:t>Kum </a:t>
            </a:r>
            <a:r>
              <a:rPr lang="tr-TR" sz="1600" b="1" dirty="0"/>
              <a:t>havuzunda oynarken de Yavru Aslan ve Yavru Karga oyunlarına almayarak </a:t>
            </a:r>
            <a:r>
              <a:rPr lang="tr-TR" sz="1600" b="1" dirty="0" err="1"/>
              <a:t>Kiki’yi</a:t>
            </a:r>
            <a:r>
              <a:rPr lang="tr-TR" sz="1600" b="1" dirty="0"/>
              <a:t> cezalandırmak istedi ancak kum havuzunda oynamak Kiki’nin de hakkıydı. Sizler başkalarını cezalandırmak yerine sınırlarınız bozulduğunda yetişkinlerden yardım almalısınız. İzin almadan başkalarının oyunlarına karışamayız ve giremeyiz. Yoksa yine sınırları ihlal etmiş oluruz. Yavru Karga ve Yavru Aslan kum havuzuna girerken Yavru Kunduz’dan izin aldığınız için tebrik ederim sizleri çocuklar” dedi. </a:t>
            </a:r>
          </a:p>
          <a:p>
            <a:endParaRPr lang="tr-TR" sz="16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6" name="5 Metin kutusu"/>
          <p:cNvSpPr txBox="1"/>
          <p:nvPr/>
        </p:nvSpPr>
        <p:spPr>
          <a:xfrm>
            <a:off x="899592" y="5157192"/>
            <a:ext cx="6984776" cy="369332"/>
          </a:xfrm>
          <a:prstGeom prst="rect">
            <a:avLst/>
          </a:prstGeom>
          <a:noFill/>
        </p:spPr>
        <p:txBody>
          <a:bodyPr wrap="square" rtlCol="0">
            <a:spAutoFit/>
          </a:bodyPr>
          <a:lstStyle/>
          <a:p>
            <a:r>
              <a:rPr lang="tr-TR" dirty="0" smtClean="0"/>
              <a:t>Rize İl Milli Eğitim Müdürlüğü İçerik Hazırlama Komisyonu </a:t>
            </a:r>
            <a:endParaRPr lang="tr-TR" dirty="0"/>
          </a:p>
        </p:txBody>
      </p:sp>
      <p:pic>
        <p:nvPicPr>
          <p:cNvPr id="8" name="7 İçerik Yer Tutucusu" descr="Rize İl Milli Eğitim Müdürlüğü İçerik Hazırlama Komisyonu.jpg"/>
          <p:cNvPicPr>
            <a:picLocks noGrp="1" noChangeAspect="1"/>
          </p:cNvPicPr>
          <p:nvPr>
            <p:ph idx="1"/>
          </p:nvPr>
        </p:nvPicPr>
        <p:blipFill>
          <a:blip r:embed="rId2" cstate="print"/>
          <a:stretch>
            <a:fillRect/>
          </a:stretch>
        </p:blipFill>
        <p:spPr>
          <a:xfrm>
            <a:off x="-1332655" y="0"/>
            <a:ext cx="11019336" cy="6858000"/>
          </a:xfrm>
        </p:spPr>
      </p:pic>
      <p:sp>
        <p:nvSpPr>
          <p:cNvPr id="5" name="4 Metin kutusu"/>
          <p:cNvSpPr txBox="1"/>
          <p:nvPr/>
        </p:nvSpPr>
        <p:spPr>
          <a:xfrm>
            <a:off x="971600" y="764704"/>
            <a:ext cx="6768752" cy="1631216"/>
          </a:xfrm>
          <a:prstGeom prst="rect">
            <a:avLst/>
          </a:prstGeom>
          <a:noFill/>
        </p:spPr>
        <p:txBody>
          <a:bodyPr wrap="square" rtlCol="0">
            <a:spAutoFit/>
          </a:bodyPr>
          <a:lstStyle/>
          <a:p>
            <a:pPr algn="ctr"/>
            <a:r>
              <a:rPr lang="tr-TR" sz="2000" b="1" dirty="0"/>
              <a:t>Yavru hayvanlar bugün öğrendikleri sınır koyma ve sınırlara saygı göstermeyi eve giderken yolda da iyice düşündüler. Bundan sonra sınırlara saygı göstermeye çalışacaklarına dair birbirlerine söz verdiler.</a:t>
            </a:r>
          </a:p>
          <a:p>
            <a:pPr algn="ctr"/>
            <a:endParaRPr lang="tr-TR" sz="20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çerik Yer Tutucusu" descr="2.jpg"/>
          <p:cNvPicPr>
            <a:picLocks noGrp="1" noChangeAspect="1"/>
          </p:cNvPicPr>
          <p:nvPr>
            <p:ph idx="1"/>
          </p:nvPr>
        </p:nvPicPr>
        <p:blipFill>
          <a:blip r:embed="rId2" cstate="print"/>
          <a:stretch>
            <a:fillRect/>
          </a:stretch>
        </p:blipFill>
        <p:spPr>
          <a:xfrm>
            <a:off x="-1404664" y="0"/>
            <a:ext cx="11319354" cy="6887518"/>
          </a:xfrm>
        </p:spPr>
      </p:pic>
      <p:sp>
        <p:nvSpPr>
          <p:cNvPr id="5" name="4 Metin kutusu"/>
          <p:cNvSpPr txBox="1"/>
          <p:nvPr/>
        </p:nvSpPr>
        <p:spPr>
          <a:xfrm>
            <a:off x="539552" y="4869160"/>
            <a:ext cx="7704856" cy="1569660"/>
          </a:xfrm>
          <a:prstGeom prst="rect">
            <a:avLst/>
          </a:prstGeom>
          <a:noFill/>
        </p:spPr>
        <p:txBody>
          <a:bodyPr wrap="square" rtlCol="0">
            <a:spAutoFit/>
          </a:bodyPr>
          <a:lstStyle/>
          <a:p>
            <a:pPr algn="ctr"/>
            <a:r>
              <a:rPr lang="tr-TR" sz="2400" b="1" dirty="0">
                <a:solidFill>
                  <a:schemeClr val="bg1"/>
                </a:solidFill>
              </a:rPr>
              <a:t>Ormanın derinliklerinde Bilge Orman Okulu’nda yeni dönemin ilk dersi başlayacaktı. Tüm yuvalarda anne ve babalar yavrularının okula hazırlanması için yardım ediyordu.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Yavru kirpi evin içinde. Ahşap ev. Evin üst kattan inen merdiveni var. Yerde sarı küçük mont var. Çok sinirlenmiş ve dikenleri uzun. Dikenleri çok sivri. Animasyon olarak çiz..jpg"/>
          <p:cNvPicPr>
            <a:picLocks noGrp="1" noChangeAspect="1"/>
          </p:cNvPicPr>
          <p:nvPr>
            <p:ph idx="1"/>
          </p:nvPr>
        </p:nvPicPr>
        <p:blipFill>
          <a:blip r:embed="rId2" cstate="print"/>
          <a:stretch>
            <a:fillRect/>
          </a:stretch>
        </p:blipFill>
        <p:spPr>
          <a:xfrm>
            <a:off x="-1260647" y="0"/>
            <a:ext cx="10404647" cy="7029400"/>
          </a:xfrm>
        </p:spPr>
      </p:pic>
      <p:sp>
        <p:nvSpPr>
          <p:cNvPr id="5" name="4 Metin kutusu"/>
          <p:cNvSpPr txBox="1"/>
          <p:nvPr/>
        </p:nvSpPr>
        <p:spPr>
          <a:xfrm>
            <a:off x="4860032" y="188640"/>
            <a:ext cx="4104456" cy="5940088"/>
          </a:xfrm>
          <a:prstGeom prst="rect">
            <a:avLst/>
          </a:prstGeom>
          <a:noFill/>
        </p:spPr>
        <p:txBody>
          <a:bodyPr wrap="square" rtlCol="0">
            <a:spAutoFit/>
          </a:bodyPr>
          <a:lstStyle/>
          <a:p>
            <a:pPr algn="r"/>
            <a:r>
              <a:rPr lang="tr-TR" sz="2000" b="1" dirty="0" smtClean="0">
                <a:solidFill>
                  <a:schemeClr val="bg1"/>
                </a:solidFill>
              </a:rPr>
              <a:t>O sırada anne Kirpi de yavrusu Kiki’nin okula geç kalmaması için aceleyle çantasını kapının önüne koydu. Yavru kirpi </a:t>
            </a:r>
            <a:r>
              <a:rPr lang="tr-TR" sz="2000" b="1" dirty="0" err="1" smtClean="0">
                <a:solidFill>
                  <a:schemeClr val="bg1"/>
                </a:solidFill>
              </a:rPr>
              <a:t>Kiki’ye</a:t>
            </a:r>
            <a:r>
              <a:rPr lang="tr-TR" sz="2000" b="1" dirty="0" smtClean="0">
                <a:solidFill>
                  <a:schemeClr val="bg1"/>
                </a:solidFill>
              </a:rPr>
              <a:t> de montunu giymesini söyledi. Ancak Kiki montunu annesinin giydirmesini istiyordu. Çünkü kendisinin başaramayacağını düşünüyordu. Anne Kirpi artık hızlanmaları gerektiğini yoksa okula geç kalacaklarını söyledi. Buna sinirlenen Kiki’nin dikenleri kabardı da kabardı. Anne Kirpi kabaran dikenleriyle yavrusunu görünce bir şeylerin yolunda gitmediğini anladı:</a:t>
            </a:r>
          </a:p>
          <a:p>
            <a:r>
              <a:rPr lang="tr-TR" sz="2000" b="1" dirty="0" smtClean="0">
                <a:solidFill>
                  <a:schemeClr val="bg1"/>
                </a:solidFill>
              </a:rPr>
              <a:t>“Ne oldu Kiki? Neden dikenlerin kabardı böyle?” </a:t>
            </a:r>
          </a:p>
          <a:p>
            <a:r>
              <a:rPr lang="tr-TR" sz="2000" b="1" dirty="0" smtClean="0">
                <a:solidFill>
                  <a:schemeClr val="bg1"/>
                </a:solidFill>
              </a:rPr>
              <a:t>Kiki somurtarak: “Montumu senin giydirmeni istiyorum da ondan.”</a:t>
            </a:r>
            <a:endParaRPr lang="tr-TR" sz="2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resim.jpg"/>
          <p:cNvPicPr>
            <a:picLocks noGrp="1" noChangeAspect="1"/>
          </p:cNvPicPr>
          <p:nvPr>
            <p:ph idx="1"/>
          </p:nvPr>
        </p:nvPicPr>
        <p:blipFill>
          <a:blip r:embed="rId2" cstate="print"/>
          <a:stretch>
            <a:fillRect/>
          </a:stretch>
        </p:blipFill>
        <p:spPr>
          <a:xfrm>
            <a:off x="-741277" y="0"/>
            <a:ext cx="10224479" cy="7317432"/>
          </a:xfrm>
        </p:spPr>
      </p:pic>
      <p:sp>
        <p:nvSpPr>
          <p:cNvPr id="5" name="4 Metin kutusu"/>
          <p:cNvSpPr txBox="1"/>
          <p:nvPr/>
        </p:nvSpPr>
        <p:spPr>
          <a:xfrm>
            <a:off x="3419872" y="2132856"/>
            <a:ext cx="184731" cy="369332"/>
          </a:xfrm>
          <a:prstGeom prst="rect">
            <a:avLst/>
          </a:prstGeom>
          <a:noFill/>
        </p:spPr>
        <p:txBody>
          <a:bodyPr wrap="none" rtlCol="0">
            <a:spAutoFit/>
          </a:bodyPr>
          <a:lstStyle/>
          <a:p>
            <a:endParaRPr lang="tr-TR" dirty="0"/>
          </a:p>
        </p:txBody>
      </p:sp>
      <p:sp>
        <p:nvSpPr>
          <p:cNvPr id="6" name="5 Metin kutusu"/>
          <p:cNvSpPr txBox="1"/>
          <p:nvPr/>
        </p:nvSpPr>
        <p:spPr>
          <a:xfrm>
            <a:off x="251520" y="188640"/>
            <a:ext cx="9073008" cy="2215991"/>
          </a:xfrm>
          <a:prstGeom prst="rect">
            <a:avLst/>
          </a:prstGeom>
          <a:noFill/>
        </p:spPr>
        <p:txBody>
          <a:bodyPr wrap="square" rtlCol="0">
            <a:spAutoFit/>
          </a:bodyPr>
          <a:lstStyle/>
          <a:p>
            <a:pPr algn="ctr"/>
            <a:r>
              <a:rPr lang="tr-TR" sz="2000" b="1" dirty="0" smtClean="0">
                <a:solidFill>
                  <a:schemeClr val="bg1"/>
                </a:solidFill>
              </a:rPr>
              <a:t>Anne </a:t>
            </a:r>
            <a:r>
              <a:rPr lang="tr-TR" sz="2000" b="1" dirty="0">
                <a:solidFill>
                  <a:schemeClr val="bg1"/>
                </a:solidFill>
              </a:rPr>
              <a:t>Kirpi yavrusunun bazı sınırlarının farkına varması gerektiğini düşünüyordu ki hemen Kiki’nin yanına oturdu ve yumuşak bir ses tonuyla: “ Kiki okula geç kalmamak için acele etmemiz gerekiyor. Senin de benim gibi heyecanlı olduğunu biliyorum. Ancak hepimizin bazı sorumlulukları vardır. Bu sorumluluklarımızı yerine getirerek başkalarının sınırlarını bozmamış oluruz. Sen de bana yardımcı olmak için montunu giyebilirsin. Hem artık montunu kendin giyebilecek kadar büyüdün” der. </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resim.jpg"/>
          <p:cNvPicPr>
            <a:picLocks noGrp="1" noChangeAspect="1"/>
          </p:cNvPicPr>
          <p:nvPr>
            <p:ph idx="1"/>
          </p:nvPr>
        </p:nvPicPr>
        <p:blipFill>
          <a:blip r:embed="rId2" cstate="print"/>
          <a:stretch>
            <a:fillRect/>
          </a:stretch>
        </p:blipFill>
        <p:spPr>
          <a:xfrm>
            <a:off x="-741277" y="0"/>
            <a:ext cx="10224479" cy="7317432"/>
          </a:xfrm>
        </p:spPr>
      </p:pic>
      <p:sp>
        <p:nvSpPr>
          <p:cNvPr id="5" name="4 Metin kutusu"/>
          <p:cNvSpPr txBox="1"/>
          <p:nvPr/>
        </p:nvSpPr>
        <p:spPr>
          <a:xfrm>
            <a:off x="3419872" y="2132856"/>
            <a:ext cx="184731" cy="369332"/>
          </a:xfrm>
          <a:prstGeom prst="rect">
            <a:avLst/>
          </a:prstGeom>
          <a:noFill/>
        </p:spPr>
        <p:txBody>
          <a:bodyPr wrap="none" rtlCol="0">
            <a:spAutoFit/>
          </a:bodyPr>
          <a:lstStyle/>
          <a:p>
            <a:endParaRPr lang="tr-TR" dirty="0"/>
          </a:p>
        </p:txBody>
      </p:sp>
      <p:sp>
        <p:nvSpPr>
          <p:cNvPr id="6" name="5 Metin kutusu"/>
          <p:cNvSpPr txBox="1"/>
          <p:nvPr/>
        </p:nvSpPr>
        <p:spPr>
          <a:xfrm>
            <a:off x="0" y="764704"/>
            <a:ext cx="9073008" cy="1323439"/>
          </a:xfrm>
          <a:prstGeom prst="rect">
            <a:avLst/>
          </a:prstGeom>
          <a:noFill/>
        </p:spPr>
        <p:txBody>
          <a:bodyPr wrap="square" rtlCol="0">
            <a:spAutoFit/>
          </a:bodyPr>
          <a:lstStyle/>
          <a:p>
            <a:pPr algn="ctr"/>
            <a:r>
              <a:rPr lang="tr-TR" sz="2000" b="1" dirty="0" smtClean="0">
                <a:solidFill>
                  <a:schemeClr val="bg1"/>
                </a:solidFill>
              </a:rPr>
              <a:t>Annesinin söyledikleriyle sakinleşen Kiki’nin dikenleri yumuşadı ve kabarmayı bıraktı. Kiki sorumluluklarını yerine getirerek annesinin sınırlarını bozmayacağını fark etti. Hemen montunu giydi ve sırt çantasını aldı. Annesinin elini tutarak okula doğru yol aldılar.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2. resim.jpg"/>
          <p:cNvPicPr>
            <a:picLocks noGrp="1" noChangeAspect="1"/>
          </p:cNvPicPr>
          <p:nvPr>
            <p:ph idx="1"/>
          </p:nvPr>
        </p:nvPicPr>
        <p:blipFill>
          <a:blip r:embed="rId2" cstate="print"/>
          <a:stretch>
            <a:fillRect/>
          </a:stretch>
        </p:blipFill>
        <p:spPr>
          <a:xfrm>
            <a:off x="-540567" y="0"/>
            <a:ext cx="9684567" cy="6858000"/>
          </a:xfrm>
        </p:spPr>
      </p:pic>
      <p:sp>
        <p:nvSpPr>
          <p:cNvPr id="5" name="4 Metin kutusu"/>
          <p:cNvSpPr txBox="1"/>
          <p:nvPr/>
        </p:nvSpPr>
        <p:spPr>
          <a:xfrm>
            <a:off x="251520" y="188640"/>
            <a:ext cx="8352928" cy="1477328"/>
          </a:xfrm>
          <a:prstGeom prst="rect">
            <a:avLst/>
          </a:prstGeom>
          <a:noFill/>
        </p:spPr>
        <p:txBody>
          <a:bodyPr wrap="square" rtlCol="0">
            <a:spAutoFit/>
          </a:bodyPr>
          <a:lstStyle/>
          <a:p>
            <a:pPr algn="ctr"/>
            <a:r>
              <a:rPr lang="tr-TR" b="1" dirty="0" smtClean="0"/>
              <a:t>Yolda </a:t>
            </a:r>
            <a:r>
              <a:rPr lang="tr-TR" b="1" dirty="0"/>
              <a:t>okulda hangi arkadaşlarının olabileceğini ve onlarla neler oynayacağını anlattı Anne Kirpi. Bunları </a:t>
            </a:r>
            <a:r>
              <a:rPr lang="tr-TR" b="1" dirty="0" smtClean="0"/>
              <a:t>duyunca daha </a:t>
            </a:r>
            <a:r>
              <a:rPr lang="tr-TR" b="1" dirty="0"/>
              <a:t>da heyecanlanan Kiki bir an önce okula ulaşmak için adımlarını hızlandırdı.</a:t>
            </a:r>
          </a:p>
          <a:p>
            <a:pPr algn="ctr"/>
            <a:r>
              <a:rPr lang="tr-TR" b="1" dirty="0"/>
              <a:t>Okulun bahçesine geldiklerinde yavru hayvanlar sıraya girmişti. Öğretmen </a:t>
            </a:r>
            <a:r>
              <a:rPr lang="tr-TR" b="1" dirty="0" smtClean="0"/>
              <a:t>Bayan </a:t>
            </a:r>
            <a:r>
              <a:rPr lang="tr-TR" b="1" dirty="0"/>
              <a:t>Baykuş öğrencilere okul kurallarından bahsediyordu.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resim.jpg"/>
          <p:cNvPicPr>
            <a:picLocks noGrp="1" noChangeAspect="1"/>
          </p:cNvPicPr>
          <p:nvPr>
            <p:ph idx="1"/>
          </p:nvPr>
        </p:nvPicPr>
        <p:blipFill>
          <a:blip r:embed="rId2" cstate="print"/>
          <a:stretch>
            <a:fillRect/>
          </a:stretch>
        </p:blipFill>
        <p:spPr>
          <a:xfrm>
            <a:off x="-960996" y="0"/>
            <a:ext cx="10104995" cy="6857999"/>
          </a:xfrm>
        </p:spPr>
      </p:pic>
      <p:sp>
        <p:nvSpPr>
          <p:cNvPr id="5" name="4 Metin kutusu"/>
          <p:cNvSpPr txBox="1"/>
          <p:nvPr/>
        </p:nvSpPr>
        <p:spPr>
          <a:xfrm>
            <a:off x="3635896" y="476672"/>
            <a:ext cx="5256584" cy="1908215"/>
          </a:xfrm>
          <a:prstGeom prst="rect">
            <a:avLst/>
          </a:prstGeom>
          <a:noFill/>
        </p:spPr>
        <p:txBody>
          <a:bodyPr wrap="square" rtlCol="0">
            <a:spAutoFit/>
          </a:bodyPr>
          <a:lstStyle/>
          <a:p>
            <a:pPr algn="ctr"/>
            <a:r>
              <a:rPr lang="tr-TR" sz="2000" b="1" dirty="0" err="1">
                <a:solidFill>
                  <a:schemeClr val="bg1"/>
                </a:solidFill>
              </a:rPr>
              <a:t>Kiki’yi</a:t>
            </a:r>
            <a:r>
              <a:rPr lang="tr-TR" sz="2000" b="1" dirty="0">
                <a:solidFill>
                  <a:schemeClr val="bg1"/>
                </a:solidFill>
              </a:rPr>
              <a:t> gören </a:t>
            </a:r>
            <a:r>
              <a:rPr lang="tr-TR" sz="2000" b="1" dirty="0" smtClean="0">
                <a:solidFill>
                  <a:schemeClr val="bg1"/>
                </a:solidFill>
              </a:rPr>
              <a:t>Bayan </a:t>
            </a:r>
            <a:r>
              <a:rPr lang="tr-TR" sz="2000" b="1" dirty="0">
                <a:solidFill>
                  <a:schemeClr val="bg1"/>
                </a:solidFill>
              </a:rPr>
              <a:t>Baykuş: “Biz de seni bekliyorduk Kiki. Herkes geldiğine göre şimdi sınıfa gidebiliriz” dedi. Anne Kirpiyle vedalaşan Kiki de koşarak sıraya girdi ve öğretmenleriyle beraber sınıfın yolunu tuttular.</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Elinde boya kalemi olan yavru kirpi. Animasyon olarak çiz. (1).jpg"/>
          <p:cNvPicPr>
            <a:picLocks noGrp="1" noChangeAspect="1"/>
          </p:cNvPicPr>
          <p:nvPr>
            <p:ph idx="1"/>
          </p:nvPr>
        </p:nvPicPr>
        <p:blipFill>
          <a:blip r:embed="rId2" cstate="print"/>
          <a:srcRect t="7173" b="3394"/>
          <a:stretch>
            <a:fillRect/>
          </a:stretch>
        </p:blipFill>
        <p:spPr>
          <a:xfrm>
            <a:off x="-396552" y="0"/>
            <a:ext cx="10208373" cy="6858000"/>
          </a:xfrm>
        </p:spPr>
      </p:pic>
      <p:sp>
        <p:nvSpPr>
          <p:cNvPr id="5" name="4 Metin kutusu"/>
          <p:cNvSpPr txBox="1"/>
          <p:nvPr/>
        </p:nvSpPr>
        <p:spPr>
          <a:xfrm>
            <a:off x="395536" y="404664"/>
            <a:ext cx="2664296" cy="5324535"/>
          </a:xfrm>
          <a:prstGeom prst="rect">
            <a:avLst/>
          </a:prstGeom>
          <a:noFill/>
        </p:spPr>
        <p:txBody>
          <a:bodyPr wrap="square" rtlCol="0">
            <a:spAutoFit/>
          </a:bodyPr>
          <a:lstStyle/>
          <a:p>
            <a:r>
              <a:rPr lang="tr-TR" sz="2000" b="1" dirty="0" smtClean="0">
                <a:solidFill>
                  <a:schemeClr val="bg1"/>
                </a:solidFill>
              </a:rPr>
              <a:t>Sınıfa gittiklerinde boyama etkinliği yaptılar.  O sabah annesi görevlerini yapması gerektiğini söylediği için Kiki gayretle öğretmeninin verdiği ödevi bitirmeye çalışıyordu. Boyama etkinliğinden sonra öğretmen Bayan Baykuş boyalarını toplayarak kalem kutularına koymalarını ve sıraya girmelerini istedi. Çünkü parka çıkacaklardı.</a:t>
            </a:r>
            <a:endParaRPr lang="tr-T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232.jpg"/>
          <p:cNvPicPr>
            <a:picLocks noGrp="1" noChangeAspect="1"/>
          </p:cNvPicPr>
          <p:nvPr>
            <p:ph idx="1"/>
          </p:nvPr>
        </p:nvPicPr>
        <p:blipFill>
          <a:blip r:embed="rId2" cstate="print"/>
          <a:stretch>
            <a:fillRect/>
          </a:stretch>
        </p:blipFill>
        <p:spPr>
          <a:xfrm>
            <a:off x="-612576" y="0"/>
            <a:ext cx="10974743" cy="6858000"/>
          </a:xfrm>
        </p:spPr>
      </p:pic>
      <p:sp>
        <p:nvSpPr>
          <p:cNvPr id="7" name="6 Metin kutusu"/>
          <p:cNvSpPr txBox="1"/>
          <p:nvPr/>
        </p:nvSpPr>
        <p:spPr>
          <a:xfrm>
            <a:off x="2411760" y="1484784"/>
            <a:ext cx="4608512" cy="2246769"/>
          </a:xfrm>
          <a:prstGeom prst="rect">
            <a:avLst/>
          </a:prstGeom>
          <a:noFill/>
        </p:spPr>
        <p:txBody>
          <a:bodyPr wrap="square" rtlCol="0">
            <a:spAutoFit/>
          </a:bodyPr>
          <a:lstStyle/>
          <a:p>
            <a:pPr algn="ctr"/>
            <a:r>
              <a:rPr lang="tr-TR" sz="2000" b="1" dirty="0" smtClean="0">
                <a:solidFill>
                  <a:schemeClr val="bg1"/>
                </a:solidFill>
              </a:rPr>
              <a:t>Parkı </a:t>
            </a:r>
            <a:r>
              <a:rPr lang="tr-TR" sz="2000" b="1" dirty="0">
                <a:solidFill>
                  <a:schemeClr val="bg1"/>
                </a:solidFill>
              </a:rPr>
              <a:t>çok seven Kiki bir an önce parka gitmek için boyalarını masada bırakıp kapının önündeki sıraya katılmak istedi. O kadar hızlı olmaya çalıştıkça boyalarını yere düşürdü. Ancak bir an önce sıraya girmek için boyalarını yerde bıraktı ve koşarak sıraya girdi.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873</Words>
  <Application>Microsoft Office PowerPoint</Application>
  <PresentationFormat>Ekran Gösterisi (4:3)</PresentationFormat>
  <Paragraphs>22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19</cp:revision>
  <dcterms:created xsi:type="dcterms:W3CDTF">2025-09-16T17:16:34Z</dcterms:created>
  <dcterms:modified xsi:type="dcterms:W3CDTF">2025-09-19T06:48:16Z</dcterms:modified>
</cp:coreProperties>
</file>