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342" r:id="rId2"/>
    <p:sldId id="257" r:id="rId3"/>
    <p:sldId id="258" r:id="rId4"/>
    <p:sldId id="259" r:id="rId5"/>
    <p:sldId id="260" r:id="rId6"/>
    <p:sldId id="261" r:id="rId7"/>
    <p:sldId id="263" r:id="rId8"/>
    <p:sldId id="265" r:id="rId9"/>
    <p:sldId id="266" r:id="rId10"/>
    <p:sldId id="267" r:id="rId11"/>
    <p:sldId id="268" r:id="rId12"/>
    <p:sldId id="290" r:id="rId13"/>
    <p:sldId id="291" r:id="rId14"/>
    <p:sldId id="292" r:id="rId15"/>
    <p:sldId id="293" r:id="rId16"/>
    <p:sldId id="294" r:id="rId17"/>
    <p:sldId id="295" r:id="rId18"/>
    <p:sldId id="296" r:id="rId19"/>
    <p:sldId id="297" r:id="rId20"/>
    <p:sldId id="298" r:id="rId21"/>
    <p:sldId id="299" r:id="rId22"/>
    <p:sldId id="273" r:id="rId23"/>
    <p:sldId id="274" r:id="rId24"/>
    <p:sldId id="275" r:id="rId25"/>
    <p:sldId id="264" r:id="rId26"/>
    <p:sldId id="276" r:id="rId27"/>
    <p:sldId id="277" r:id="rId28"/>
    <p:sldId id="278" r:id="rId29"/>
    <p:sldId id="279" r:id="rId30"/>
    <p:sldId id="280" r:id="rId31"/>
    <p:sldId id="281" r:id="rId32"/>
    <p:sldId id="335" r:id="rId33"/>
    <p:sldId id="336" r:id="rId34"/>
    <p:sldId id="337" r:id="rId35"/>
    <p:sldId id="338" r:id="rId36"/>
    <p:sldId id="339" r:id="rId37"/>
    <p:sldId id="340" r:id="rId38"/>
    <p:sldId id="341" r:id="rId39"/>
    <p:sldId id="282" r:id="rId40"/>
    <p:sldId id="283" r:id="rId41"/>
    <p:sldId id="284" r:id="rId42"/>
    <p:sldId id="343" r:id="rId43"/>
    <p:sldId id="287" r:id="rId44"/>
    <p:sldId id="262"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1" r:id="rId74"/>
    <p:sldId id="332" r:id="rId75"/>
    <p:sldId id="333" r:id="rId76"/>
    <p:sldId id="334" r:id="rId7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85" d="100"/>
          <a:sy n="85" d="100"/>
        </p:scale>
        <p:origin x="9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914AEA-5EBC-44BB-80AF-C959B1896553}" type="datetimeFigureOut">
              <a:rPr lang="tr-TR" smtClean="0"/>
              <a:t>12.02.2018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A99ACB-9E6D-4129-83D1-527C03C87608}" type="slidenum">
              <a:rPr lang="tr-TR" smtClean="0"/>
              <a:t>‹#›</a:t>
            </a:fld>
            <a:endParaRPr lang="tr-TR"/>
          </a:p>
        </p:txBody>
      </p:sp>
    </p:spTree>
    <p:extLst>
      <p:ext uri="{BB962C8B-B14F-4D97-AF65-F5344CB8AC3E}">
        <p14:creationId xmlns:p14="http://schemas.microsoft.com/office/powerpoint/2010/main" val="1311129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3B136-A1AA-4431-9250-064654E0288E}" type="datetimeFigureOut">
              <a:rPr lang="tr-TR" smtClean="0"/>
              <a:t>12.02.2018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3B91C-1D2B-40C6-8935-6D59CA081106}" type="slidenum">
              <a:rPr lang="tr-TR" smtClean="0"/>
              <a:t>‹#›</a:t>
            </a:fld>
            <a:endParaRPr lang="tr-TR"/>
          </a:p>
        </p:txBody>
      </p:sp>
    </p:spTree>
    <p:extLst>
      <p:ext uri="{BB962C8B-B14F-4D97-AF65-F5344CB8AC3E}">
        <p14:creationId xmlns:p14="http://schemas.microsoft.com/office/powerpoint/2010/main" val="117505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D56D6A3-F414-4F44-AF1A-42D84C4E0213}" type="datetime1">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F49E5AF-A977-4208-8EA8-03FAA19A696B}" type="datetime1">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A9B4771-673F-4F5C-A752-6FFEF5F3E029}" type="datetime1">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DE90AC5-BA20-48B6-99F3-9B9FF4FD0F03}" type="datetime1">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F784DB1-B83E-4E58-B8C7-3BEC55632424}" type="datetime1">
              <a:rPr lang="tr-TR" smtClean="0"/>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905366C-6BB2-48D5-A6FF-D2F04C55A047}" type="datetime1">
              <a:rPr lang="tr-TR" smtClean="0"/>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DA94C29-8E3C-40A8-BB42-066E59CCDA31}" type="datetime1">
              <a:rPr lang="tr-TR" smtClean="0"/>
              <a:t>12.02.2018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9DFA9F7-24BC-4F8F-B8FD-957ADAC79DD5}" type="datetime1">
              <a:rPr lang="tr-TR" smtClean="0"/>
              <a:t>12.02.2018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9C50706-9408-4361-BB60-BB61E7C5D2CE}" type="datetime1">
              <a:rPr lang="tr-TR" smtClean="0"/>
              <a:t>12.02.2018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DF6281E-37F4-41FE-B042-1E35435C398C}" type="datetime1">
              <a:rPr lang="tr-TR" smtClean="0"/>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13BCD4A-6108-4D3F-99F3-FA4DACFEA709}" type="datetime1">
              <a:rPr lang="tr-TR" smtClean="0"/>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C151B-2BDE-45AE-B9F4-C0038F43BFED}" type="datetime1">
              <a:rPr lang="tr-TR" smtClean="0"/>
              <a:t>12.02.2018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220B3-25AC-4702-824C-6343BAF2C38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412776"/>
            <a:ext cx="8229600" cy="1584176"/>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İstenmeyen Öğrenci Davranışlarıyla  </a:t>
            </a:r>
            <a:r>
              <a:rPr lang="tr-TR" dirty="0" err="1" smtClean="0">
                <a:latin typeface="Times New Roman" panose="02020603050405020304" pitchFamily="18" charset="0"/>
                <a:cs typeface="Times New Roman" panose="02020603050405020304" pitchFamily="18" charset="0"/>
              </a:rPr>
              <a:t>Başetme</a:t>
            </a:r>
            <a:r>
              <a:rPr lang="tr-TR" dirty="0" smtClean="0">
                <a:latin typeface="Times New Roman" panose="02020603050405020304" pitchFamily="18" charset="0"/>
                <a:cs typeface="Times New Roman" panose="02020603050405020304" pitchFamily="18" charset="0"/>
              </a:rPr>
              <a:t> –Disiplinsiz Öğrencilere Yönelik Yaklaşımlar</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endParaRPr lang="tr-TR" sz="2800" dirty="0"/>
          </a:p>
        </p:txBody>
      </p:sp>
      <p:sp>
        <p:nvSpPr>
          <p:cNvPr id="3" name="İçerik Yer Tutucusu 2"/>
          <p:cNvSpPr>
            <a:spLocks noGrp="1"/>
          </p:cNvSpPr>
          <p:nvPr>
            <p:ph idx="1"/>
          </p:nvPr>
        </p:nvSpPr>
        <p:spPr>
          <a:xfrm>
            <a:off x="251520" y="3717033"/>
            <a:ext cx="8640960" cy="1440160"/>
          </a:xfrm>
        </p:spPr>
        <p:txBody>
          <a:bodyPr/>
          <a:lstStyle/>
          <a:p>
            <a:pPr algn="ctr"/>
            <a:endParaRPr lang="tr-TR" dirty="0" smtClean="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a:t>
            </a:fld>
            <a:endParaRPr lang="tr-TR"/>
          </a:p>
        </p:txBody>
      </p:sp>
    </p:spTree>
    <p:extLst>
      <p:ext uri="{BB962C8B-B14F-4D97-AF65-F5344CB8AC3E}">
        <p14:creationId xmlns:p14="http://schemas.microsoft.com/office/powerpoint/2010/main" val="3296900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1800200"/>
          </a:xfrm>
        </p:spPr>
        <p:txBody>
          <a:bodyPr>
            <a:normAutofit fontScale="90000"/>
          </a:bodyPr>
          <a:lstStyle/>
          <a:p>
            <a:r>
              <a:rPr lang="tr-TR" dirty="0" smtClean="0">
                <a:latin typeface="Times New Roman" panose="02020603050405020304" pitchFamily="18" charset="0"/>
                <a:cs typeface="Times New Roman" panose="02020603050405020304" pitchFamily="18" charset="0"/>
              </a:rPr>
              <a:t>Her davranışın bir nedeni vardır.</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Nedenselliği dikkate almazsak davranışı anlayamayız ve yönetemeyiz.</a:t>
            </a:r>
            <a:endParaRPr lang="tr-TR" dirty="0">
              <a:latin typeface="Times New Roman" panose="02020603050405020304" pitchFamily="18" charset="0"/>
              <a:cs typeface="Times New Roman" panose="02020603050405020304" pitchFamily="18" charset="0"/>
            </a:endParaRPr>
          </a:p>
        </p:txBody>
      </p:sp>
      <p:pic>
        <p:nvPicPr>
          <p:cNvPr id="9218" name="Picture 2" descr="D:\Desktop\İlgili Resimler\images (7).jpg"/>
          <p:cNvPicPr>
            <a:picLocks noGrp="1" noChangeAspect="1" noChangeArrowheads="1"/>
          </p:cNvPicPr>
          <p:nvPr>
            <p:ph idx="1"/>
          </p:nvPr>
        </p:nvPicPr>
        <p:blipFill>
          <a:blip r:embed="rId2" cstate="print"/>
          <a:srcRect/>
          <a:stretch>
            <a:fillRect/>
          </a:stretch>
        </p:blipFill>
        <p:spPr bwMode="auto">
          <a:xfrm>
            <a:off x="611560" y="2924944"/>
            <a:ext cx="8208912" cy="3312368"/>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796950"/>
          </a:xfrm>
        </p:spPr>
        <p:txBody>
          <a:bodyPr>
            <a:noAutofit/>
          </a:bodyPr>
          <a:lstStyle/>
          <a:p>
            <a:r>
              <a:rPr lang="tr-TR" sz="3200" dirty="0" smtClean="0">
                <a:latin typeface="Times New Roman" panose="02020603050405020304" pitchFamily="18" charset="0"/>
                <a:cs typeface="Times New Roman" panose="02020603050405020304" pitchFamily="18" charset="0"/>
              </a:rPr>
              <a:t>Yıkıcı Bozukluklar, Dürtü Denetimi ve Davranım Bozuklukları</a:t>
            </a:r>
            <a:endParaRPr lang="tr-TR" sz="32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2204864"/>
            <a:ext cx="8229600" cy="3921299"/>
          </a:xfrm>
        </p:spPr>
        <p:txBody>
          <a:bodyPr>
            <a:normAutofit/>
          </a:bodyPr>
          <a:lstStyle/>
          <a:p>
            <a:r>
              <a:rPr lang="tr-TR" sz="2000" dirty="0" smtClean="0">
                <a:latin typeface="Times New Roman" panose="02020603050405020304" pitchFamily="18" charset="0"/>
                <a:cs typeface="Times New Roman" panose="02020603050405020304" pitchFamily="18" charset="0"/>
              </a:rPr>
              <a:t>DSMR 5, DSMR 4’den Farklı Olarak Sınıflandırmasında Dikkat Eksikliği ve </a:t>
            </a:r>
            <a:r>
              <a:rPr lang="tr-TR" sz="2000" dirty="0" err="1" smtClean="0">
                <a:latin typeface="Times New Roman" panose="02020603050405020304" pitchFamily="18" charset="0"/>
                <a:cs typeface="Times New Roman" panose="02020603050405020304" pitchFamily="18" charset="0"/>
              </a:rPr>
              <a:t>Hiperaktivite</a:t>
            </a:r>
            <a:r>
              <a:rPr lang="tr-TR" sz="2000" dirty="0" smtClean="0">
                <a:latin typeface="Times New Roman" panose="02020603050405020304" pitchFamily="18" charset="0"/>
                <a:cs typeface="Times New Roman" panose="02020603050405020304" pitchFamily="18" charset="0"/>
              </a:rPr>
              <a:t>  Bozukluğunu NÖROGELİŞİMSEL BOZUKLUKLAR grubunda tanılamıştır.</a:t>
            </a:r>
          </a:p>
          <a:p>
            <a:r>
              <a:rPr lang="tr-TR" sz="2000" dirty="0">
                <a:solidFill>
                  <a:srgbClr val="FF0000"/>
                </a:solidFill>
                <a:latin typeface="Times New Roman" panose="02020603050405020304" pitchFamily="18" charset="0"/>
                <a:cs typeface="Times New Roman" panose="02020603050405020304" pitchFamily="18" charset="0"/>
              </a:rPr>
              <a:t>Yıkıcı Bozukluklar, Dürtü Denetimi ve Davranım </a:t>
            </a:r>
            <a:r>
              <a:rPr lang="tr-TR" sz="2000" dirty="0" smtClean="0">
                <a:solidFill>
                  <a:srgbClr val="FF0000"/>
                </a:solidFill>
                <a:latin typeface="Times New Roman" panose="02020603050405020304" pitchFamily="18" charset="0"/>
                <a:cs typeface="Times New Roman" panose="02020603050405020304" pitchFamily="18" charset="0"/>
              </a:rPr>
              <a:t>Bozuklukları 3 Başlık Altında Tanılanmıştır</a:t>
            </a:r>
          </a:p>
          <a:p>
            <a:r>
              <a:rPr lang="tr-TR" sz="2000" dirty="0" smtClean="0">
                <a:latin typeface="Times New Roman" panose="02020603050405020304" pitchFamily="18" charset="0"/>
                <a:cs typeface="Times New Roman" panose="02020603050405020304" pitchFamily="18" charset="0"/>
              </a:rPr>
              <a:t>Karşıt Olma, Karşı Gelme Bozukluğu</a:t>
            </a:r>
          </a:p>
          <a:p>
            <a:r>
              <a:rPr lang="tr-TR" sz="2000" dirty="0" smtClean="0">
                <a:latin typeface="Times New Roman" panose="02020603050405020304" pitchFamily="18" charset="0"/>
                <a:cs typeface="Times New Roman" panose="02020603050405020304" pitchFamily="18" charset="0"/>
              </a:rPr>
              <a:t>Aralıklı Patlayıcı Bozukluk</a:t>
            </a:r>
          </a:p>
          <a:p>
            <a:r>
              <a:rPr lang="tr-TR" sz="2000" dirty="0" smtClean="0">
                <a:latin typeface="Times New Roman" panose="02020603050405020304" pitchFamily="18" charset="0"/>
                <a:cs typeface="Times New Roman" panose="02020603050405020304" pitchFamily="18" charset="0"/>
              </a:rPr>
              <a:t>Davranım Bozukluğu</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9624"/>
            <a:ext cx="8229600" cy="1143000"/>
          </a:xfrm>
        </p:spPr>
        <p:txBody>
          <a:bodyPr>
            <a:normAutofit/>
          </a:bodyPr>
          <a:lstStyle/>
          <a:p>
            <a:r>
              <a:rPr lang="tr-TR" sz="3600" dirty="0" smtClean="0">
                <a:latin typeface="Times New Roman" panose="02020603050405020304" pitchFamily="18" charset="0"/>
                <a:cs typeface="Times New Roman" panose="02020603050405020304" pitchFamily="18" charset="0"/>
              </a:rPr>
              <a:t>Karşıt Olma, Karşı Gelme Bozukluğu</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268760"/>
            <a:ext cx="8229600" cy="5112568"/>
          </a:xfrm>
        </p:spPr>
        <p:txBody>
          <a:bodyPr>
            <a:normAutofit fontScale="92500" lnSpcReduction="10000"/>
          </a:bodyPr>
          <a:lstStyle/>
          <a:p>
            <a:r>
              <a:rPr lang="tr-TR" sz="1800" b="1" dirty="0" smtClean="0">
                <a:latin typeface="Times New Roman" panose="02020603050405020304" pitchFamily="18" charset="0"/>
                <a:cs typeface="Times New Roman" panose="02020603050405020304" pitchFamily="18" charset="0"/>
              </a:rPr>
              <a:t>A</a:t>
            </a:r>
            <a:r>
              <a:rPr lang="tr-TR" sz="1800" dirty="0" smtClean="0">
                <a:latin typeface="Times New Roman" panose="02020603050405020304" pitchFamily="18" charset="0"/>
                <a:cs typeface="Times New Roman" panose="02020603050405020304" pitchFamily="18" charset="0"/>
              </a:rPr>
              <a:t>.  Aşağıdaki kategorilerin herhangi birinden olmak üzere, </a:t>
            </a:r>
            <a:r>
              <a:rPr lang="tr-TR" sz="2000" dirty="0" smtClean="0">
                <a:solidFill>
                  <a:srgbClr val="FF0000"/>
                </a:solidFill>
                <a:latin typeface="Times New Roman" panose="02020603050405020304" pitchFamily="18" charset="0"/>
                <a:cs typeface="Times New Roman" panose="02020603050405020304" pitchFamily="18" charset="0"/>
              </a:rPr>
              <a:t>en az dört belirtinin </a:t>
            </a:r>
            <a:r>
              <a:rPr lang="tr-TR" sz="1800" dirty="0" smtClean="0">
                <a:latin typeface="Times New Roman" panose="02020603050405020304" pitchFamily="18" charset="0"/>
                <a:cs typeface="Times New Roman" panose="02020603050405020304" pitchFamily="18" charset="0"/>
              </a:rPr>
              <a:t>bulunması ile belirli,</a:t>
            </a:r>
            <a:r>
              <a:rPr lang="tr-TR" sz="1800" dirty="0" smtClean="0">
                <a:solidFill>
                  <a:srgbClr val="FF0000"/>
                </a:solidFill>
                <a:latin typeface="Times New Roman" panose="02020603050405020304" pitchFamily="18" charset="0"/>
                <a:cs typeface="Times New Roman" panose="02020603050405020304" pitchFamily="18" charset="0"/>
              </a:rPr>
              <a:t> </a:t>
            </a:r>
            <a:r>
              <a:rPr lang="tr-TR" sz="2000" dirty="0" smtClean="0">
                <a:solidFill>
                  <a:srgbClr val="FF0000"/>
                </a:solidFill>
                <a:latin typeface="Times New Roman" panose="02020603050405020304" pitchFamily="18" charset="0"/>
                <a:cs typeface="Times New Roman" panose="02020603050405020304" pitchFamily="18" charset="0"/>
              </a:rPr>
              <a:t>en az altı ay süren</a:t>
            </a:r>
            <a:r>
              <a:rPr lang="tr-TR" sz="1800" dirty="0" smtClean="0">
                <a:latin typeface="Times New Roman" panose="02020603050405020304" pitchFamily="18" charset="0"/>
                <a:cs typeface="Times New Roman" panose="02020603050405020304" pitchFamily="18" charset="0"/>
              </a:rPr>
              <a:t>, öfkeli/kolay kızan bir </a:t>
            </a:r>
            <a:r>
              <a:rPr lang="tr-TR" sz="1800" dirty="0" err="1" smtClean="0">
                <a:latin typeface="Times New Roman" panose="02020603050405020304" pitchFamily="18" charset="0"/>
                <a:cs typeface="Times New Roman" panose="02020603050405020304" pitchFamily="18" charset="0"/>
              </a:rPr>
              <a:t>duygudurum</a:t>
            </a:r>
            <a:r>
              <a:rPr lang="tr-TR" sz="1800" dirty="0" smtClean="0">
                <a:latin typeface="Times New Roman" panose="02020603050405020304" pitchFamily="18" charset="0"/>
                <a:cs typeface="Times New Roman" panose="02020603050405020304" pitchFamily="18" charset="0"/>
              </a:rPr>
              <a:t>, tartışmacı/karşı gelen davranış ya da kin besleme örüntüsü, kardeşi olmayan en az bir kişi ile etkileşimi sırasında kendini göstermiştir.</a:t>
            </a:r>
          </a:p>
          <a:p>
            <a:r>
              <a:rPr lang="tr-TR" sz="1800" b="1" dirty="0" smtClean="0">
                <a:latin typeface="Times New Roman" panose="02020603050405020304" pitchFamily="18" charset="0"/>
                <a:cs typeface="Times New Roman" panose="02020603050405020304" pitchFamily="18" charset="0"/>
              </a:rPr>
              <a:t>Öfkeli/Kolay Kızan </a:t>
            </a:r>
            <a:r>
              <a:rPr lang="tr-TR" sz="1800" b="1" dirty="0" err="1" smtClean="0">
                <a:latin typeface="Times New Roman" panose="02020603050405020304" pitchFamily="18" charset="0"/>
                <a:cs typeface="Times New Roman" panose="02020603050405020304" pitchFamily="18" charset="0"/>
              </a:rPr>
              <a:t>Duygudurum</a:t>
            </a:r>
            <a:endParaRPr lang="tr-TR" sz="1800" b="1" dirty="0" smtClean="0">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1.Sık sık tepesi atar.</a:t>
            </a:r>
          </a:p>
          <a:p>
            <a:r>
              <a:rPr lang="tr-TR" sz="1800" dirty="0" smtClean="0">
                <a:latin typeface="Times New Roman" panose="02020603050405020304" pitchFamily="18" charset="0"/>
                <a:cs typeface="Times New Roman" panose="02020603050405020304" pitchFamily="18" charset="0"/>
              </a:rPr>
              <a:t>2.Sık sık alınganlık gösterir ya da kolaylıkla kızar.</a:t>
            </a:r>
          </a:p>
          <a:p>
            <a:r>
              <a:rPr lang="tr-TR" sz="1800" dirty="0" smtClean="0">
                <a:latin typeface="Times New Roman" panose="02020603050405020304" pitchFamily="18" charset="0"/>
                <a:cs typeface="Times New Roman" panose="02020603050405020304" pitchFamily="18" charset="0"/>
              </a:rPr>
              <a:t>3.Sık sık öfkeli, kırgın, içerlemiş ve güceniktir.</a:t>
            </a:r>
          </a:p>
          <a:p>
            <a:r>
              <a:rPr lang="tr-TR" sz="1800" b="1" dirty="0" smtClean="0">
                <a:latin typeface="Times New Roman" panose="02020603050405020304" pitchFamily="18" charset="0"/>
                <a:cs typeface="Times New Roman" panose="02020603050405020304" pitchFamily="18" charset="0"/>
              </a:rPr>
              <a:t>Tartışmacı/Karşı Gelen Davranış</a:t>
            </a:r>
          </a:p>
          <a:p>
            <a:r>
              <a:rPr lang="tr-TR" sz="1800" dirty="0" smtClean="0">
                <a:latin typeface="Times New Roman" panose="02020603050405020304" pitchFamily="18" charset="0"/>
                <a:cs typeface="Times New Roman" panose="02020603050405020304" pitchFamily="18" charset="0"/>
              </a:rPr>
              <a:t>4.Buyurma,yaptırma ya da yasak etme gücü olan kişilerle sık sık tartışmaya girer; çocuklar ve gençler, büyükleriyle tartışmaya girerler.</a:t>
            </a:r>
          </a:p>
          <a:p>
            <a:r>
              <a:rPr lang="tr-TR" sz="1800" dirty="0">
                <a:latin typeface="Times New Roman" panose="02020603050405020304" pitchFamily="18" charset="0"/>
                <a:cs typeface="Times New Roman" panose="02020603050405020304" pitchFamily="18" charset="0"/>
              </a:rPr>
              <a:t>5</a:t>
            </a:r>
            <a:r>
              <a:rPr lang="tr-TR" sz="1800" dirty="0" smtClean="0">
                <a:latin typeface="Times New Roman" panose="02020603050405020304" pitchFamily="18" charset="0"/>
                <a:cs typeface="Times New Roman" panose="02020603050405020304" pitchFamily="18" charset="0"/>
              </a:rPr>
              <a:t>.Buyurma,yaptırma ya da yasak etme gücü olan kişilerin isteklerine ve kurallarına sıklıkla uymaz ya da bunlara etkin bir biçimde karşı gelir ya da karşı koyar.</a:t>
            </a:r>
          </a:p>
          <a:p>
            <a:r>
              <a:rPr lang="tr-TR" sz="1800" dirty="0" smtClean="0">
                <a:latin typeface="Times New Roman" panose="02020603050405020304" pitchFamily="18" charset="0"/>
                <a:cs typeface="Times New Roman" panose="02020603050405020304" pitchFamily="18" charset="0"/>
              </a:rPr>
              <a:t>6.Sık sık, bile bile başkalarını kızdırır.</a:t>
            </a:r>
          </a:p>
          <a:p>
            <a:r>
              <a:rPr lang="tr-TR" sz="1800" dirty="0" smtClean="0">
                <a:latin typeface="Times New Roman" panose="02020603050405020304" pitchFamily="18" charset="0"/>
                <a:cs typeface="Times New Roman" panose="02020603050405020304" pitchFamily="18" charset="0"/>
              </a:rPr>
              <a:t>7.Kendi yanlışlarından ya da yanlış davranışlarından ötürü sıklıkla başkalarını suçlar.</a:t>
            </a:r>
          </a:p>
          <a:p>
            <a:r>
              <a:rPr lang="tr-TR" sz="1800" b="1" dirty="0" smtClean="0">
                <a:latin typeface="Times New Roman" panose="02020603050405020304" pitchFamily="18" charset="0"/>
                <a:cs typeface="Times New Roman" panose="02020603050405020304" pitchFamily="18" charset="0"/>
              </a:rPr>
              <a:t>Kin Besleme</a:t>
            </a:r>
          </a:p>
          <a:p>
            <a:r>
              <a:rPr lang="tr-TR" sz="1800" dirty="0" smtClean="0">
                <a:latin typeface="Times New Roman" panose="02020603050405020304" pitchFamily="18" charset="0"/>
                <a:cs typeface="Times New Roman" panose="02020603050405020304" pitchFamily="18" charset="0"/>
              </a:rPr>
              <a:t>8.Son altı ay içinde en az iki kez düşmanlık gütmüş ya da kin beslemiştir</a:t>
            </a:r>
            <a:r>
              <a:rPr lang="tr-TR" sz="1800" b="1" dirty="0" smtClean="0">
                <a:latin typeface="Times New Roman" panose="02020603050405020304" pitchFamily="18" charset="0"/>
                <a:cs typeface="Times New Roman" panose="02020603050405020304" pitchFamily="18" charset="0"/>
              </a:rPr>
              <a:t>.</a:t>
            </a:r>
          </a:p>
          <a:p>
            <a:endParaRPr lang="tr-TR" sz="1800" dirty="0" smtClean="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12</a:t>
            </a:fld>
            <a:endParaRPr lang="tr-TR"/>
          </a:p>
        </p:txBody>
      </p:sp>
    </p:spTree>
    <p:extLst>
      <p:ext uri="{BB962C8B-B14F-4D97-AF65-F5344CB8AC3E}">
        <p14:creationId xmlns:p14="http://schemas.microsoft.com/office/powerpoint/2010/main" val="1662277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562074"/>
          </a:xfrm>
        </p:spPr>
        <p:txBody>
          <a:bodyPr>
            <a:normAutofit fontScale="90000"/>
          </a:bodyPr>
          <a:lstStyle/>
          <a:p>
            <a:endParaRPr lang="tr-TR" dirty="0"/>
          </a:p>
        </p:txBody>
      </p:sp>
      <p:sp>
        <p:nvSpPr>
          <p:cNvPr id="3" name="İçerik Yer Tutucusu 2"/>
          <p:cNvSpPr>
            <a:spLocks noGrp="1"/>
          </p:cNvSpPr>
          <p:nvPr>
            <p:ph idx="1"/>
          </p:nvPr>
        </p:nvSpPr>
        <p:spPr>
          <a:xfrm>
            <a:off x="457200" y="1196752"/>
            <a:ext cx="8229600" cy="4929411"/>
          </a:xfrm>
        </p:spPr>
        <p:txBody>
          <a:bodyPr>
            <a:normAutofit lnSpcReduction="10000"/>
          </a:bodyPr>
          <a:lstStyle/>
          <a:p>
            <a:r>
              <a:rPr lang="tr-TR" sz="1800" b="1" dirty="0" smtClean="0">
                <a:latin typeface="Times New Roman" panose="02020603050405020304" pitchFamily="18" charset="0"/>
                <a:cs typeface="Times New Roman" panose="02020603050405020304" pitchFamily="18" charset="0"/>
              </a:rPr>
              <a:t>B</a:t>
            </a:r>
            <a:r>
              <a:rPr lang="tr-TR" sz="1800" dirty="0" smtClean="0">
                <a:latin typeface="Times New Roman" panose="02020603050405020304" pitchFamily="18" charset="0"/>
                <a:cs typeface="Times New Roman" panose="02020603050405020304" pitchFamily="18" charset="0"/>
              </a:rPr>
              <a:t>.  Bu davranış bozukluğu, kişide ya da yakın çevresindeki başkalarında(</a:t>
            </a:r>
            <a:r>
              <a:rPr lang="tr-TR" sz="1800" dirty="0" err="1" smtClean="0">
                <a:latin typeface="Times New Roman" panose="02020603050405020304" pitchFamily="18" charset="0"/>
                <a:cs typeface="Times New Roman" panose="02020603050405020304" pitchFamily="18" charset="0"/>
              </a:rPr>
              <a:t>örn</a:t>
            </a:r>
            <a:r>
              <a:rPr lang="tr-TR" sz="1800" dirty="0" smtClean="0">
                <a:latin typeface="Times New Roman" panose="02020603050405020304" pitchFamily="18" charset="0"/>
                <a:cs typeface="Times New Roman" panose="02020603050405020304" pitchFamily="18" charset="0"/>
              </a:rPr>
              <a:t>. ailesi, yaşıtları, iş arkadaşları)sıkıntı yaratır ya da toplumsal, okulla ilgili, işle ilgili işlevsellik alanları ya da önemli diğer işlevsellik alanları üzerinde olumsuz etki gösterir.</a:t>
            </a:r>
          </a:p>
          <a:p>
            <a:r>
              <a:rPr lang="tr-TR" sz="1800" b="1" dirty="0" smtClean="0">
                <a:latin typeface="Times New Roman" panose="02020603050405020304" pitchFamily="18" charset="0"/>
                <a:cs typeface="Times New Roman" panose="02020603050405020304" pitchFamily="18" charset="0"/>
              </a:rPr>
              <a:t>C. </a:t>
            </a:r>
            <a:r>
              <a:rPr lang="tr-TR" sz="1800" dirty="0">
                <a:latin typeface="Times New Roman" panose="02020603050405020304" pitchFamily="18" charset="0"/>
                <a:cs typeface="Times New Roman" panose="02020603050405020304" pitchFamily="18" charset="0"/>
              </a:rPr>
              <a:t>Bu </a:t>
            </a:r>
            <a:r>
              <a:rPr lang="tr-TR" sz="1800" dirty="0" smtClean="0">
                <a:latin typeface="Times New Roman" panose="02020603050405020304" pitchFamily="18" charset="0"/>
                <a:cs typeface="Times New Roman" panose="02020603050405020304" pitchFamily="18" charset="0"/>
              </a:rPr>
              <a:t>davranışlar, yalnızca psikoza giden bir bozukluk, madde kullanım</a:t>
            </a:r>
            <a:r>
              <a:rPr lang="tr-TR" sz="1800" b="1" dirty="0" smtClean="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bozukluğu, depresyon ya da </a:t>
            </a:r>
            <a:r>
              <a:rPr lang="tr-TR" sz="1800" dirty="0" err="1" smtClean="0">
                <a:latin typeface="Times New Roman" panose="02020603050405020304" pitchFamily="18" charset="0"/>
                <a:cs typeface="Times New Roman" panose="02020603050405020304" pitchFamily="18" charset="0"/>
              </a:rPr>
              <a:t>ikiuçlu</a:t>
            </a:r>
            <a:r>
              <a:rPr lang="tr-TR" sz="1800" dirty="0" smtClean="0">
                <a:latin typeface="Times New Roman" panose="02020603050405020304" pitchFamily="18" charset="0"/>
                <a:cs typeface="Times New Roman" panose="02020603050405020304" pitchFamily="18" charset="0"/>
              </a:rPr>
              <a:t> bozukluğun gidişi sırasında ortaya çıkmamaktadır. Yıkıcı </a:t>
            </a:r>
            <a:r>
              <a:rPr lang="tr-TR" sz="1800" dirty="0" err="1" smtClean="0">
                <a:latin typeface="Times New Roman" panose="02020603050405020304" pitchFamily="18" charset="0"/>
                <a:cs typeface="Times New Roman" panose="02020603050405020304" pitchFamily="18" charset="0"/>
              </a:rPr>
              <a:t>duygudurumu</a:t>
            </a:r>
            <a:r>
              <a:rPr lang="tr-TR" sz="1800" dirty="0" smtClean="0">
                <a:latin typeface="Times New Roman" panose="02020603050405020304" pitchFamily="18" charset="0"/>
                <a:cs typeface="Times New Roman" panose="02020603050405020304" pitchFamily="18" charset="0"/>
              </a:rPr>
              <a:t> düzenleyememe bozukluğu için tanı ölçütlerini de karşılamamaktadır.</a:t>
            </a:r>
          </a:p>
          <a:p>
            <a:endParaRPr lang="tr-TR" sz="1800" dirty="0">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Olağan sınırlarında bir davranışla, belirti olarak  kabul edilebilecek bir davranışı ayırt etmek için, </a:t>
            </a:r>
            <a:r>
              <a:rPr lang="tr-TR" sz="2400" b="1" dirty="0" smtClean="0">
                <a:solidFill>
                  <a:srgbClr val="FF0000"/>
                </a:solidFill>
                <a:latin typeface="Times New Roman" panose="02020603050405020304" pitchFamily="18" charset="0"/>
                <a:cs typeface="Times New Roman" panose="02020603050405020304" pitchFamily="18" charset="0"/>
              </a:rPr>
              <a:t>bu davranışların sürekliliği ve sıklığı göz önünde bulundurulmalıdır</a:t>
            </a:r>
            <a:r>
              <a:rPr lang="tr-TR" sz="2400" dirty="0" smtClean="0">
                <a:solidFill>
                  <a:srgbClr val="FF0000"/>
                </a:solidFill>
                <a:latin typeface="Times New Roman" panose="02020603050405020304" pitchFamily="18" charset="0"/>
                <a:cs typeface="Times New Roman" panose="02020603050405020304" pitchFamily="18" charset="0"/>
              </a:rPr>
              <a:t>.</a:t>
            </a:r>
          </a:p>
          <a:p>
            <a:r>
              <a:rPr lang="tr-TR" sz="1800" dirty="0" smtClean="0">
                <a:solidFill>
                  <a:srgbClr val="FF0000"/>
                </a:solidFill>
                <a:latin typeface="Times New Roman" panose="02020603050405020304" pitchFamily="18" charset="0"/>
                <a:cs typeface="Times New Roman" panose="02020603050405020304" pitchFamily="18" charset="0"/>
              </a:rPr>
              <a:t>Beş yaşının altındaki çocuklarda, bu davranış, başka türlü tanımlanmamışsa, en az altı ay süreyle, çoğu gün ortaya çıkmış olmalıdır. </a:t>
            </a:r>
            <a:r>
              <a:rPr lang="tr-TR" sz="1800" dirty="0" smtClean="0">
                <a:latin typeface="Times New Roman" panose="02020603050405020304" pitchFamily="18" charset="0"/>
                <a:cs typeface="Times New Roman" panose="02020603050405020304" pitchFamily="18" charset="0"/>
              </a:rPr>
              <a:t>Beş yaşında ve daha büyük çocuklarda, bu davranış, başka türlü tanımlanmamışsa, en az altı ay süreyle, en az haftada bir kez ortaya çıkmış olmalıdır. Davranışların sıklığının ve yoğunluğunun, kişinin gelişimsel düzeyi, cinsiyeti ve kültürü için olağan aralığın dışında olup olmadığı gibi diğer etkenler de göz önünde bulundurulmalıdır. </a:t>
            </a:r>
            <a:endParaRPr lang="tr-TR" sz="1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13</a:t>
            </a:fld>
            <a:endParaRPr lang="tr-TR"/>
          </a:p>
        </p:txBody>
      </p:sp>
    </p:spTree>
    <p:extLst>
      <p:ext uri="{BB962C8B-B14F-4D97-AF65-F5344CB8AC3E}">
        <p14:creationId xmlns:p14="http://schemas.microsoft.com/office/powerpoint/2010/main" val="2249435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latin typeface="Times New Roman" panose="02020603050405020304" pitchFamily="18" charset="0"/>
                <a:cs typeface="Times New Roman" panose="02020603050405020304" pitchFamily="18" charset="0"/>
              </a:rPr>
              <a:t>Aralıklı Patlayıcı Bozukluk</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cs typeface="Times New Roman" panose="02020603050405020304" pitchFamily="18" charset="0"/>
              </a:rPr>
              <a:t>A. </a:t>
            </a:r>
            <a:r>
              <a:rPr lang="tr-TR" sz="2000" dirty="0" smtClean="0">
                <a:latin typeface="Times New Roman" panose="02020603050405020304" pitchFamily="18" charset="0"/>
                <a:cs typeface="Times New Roman" panose="02020603050405020304" pitchFamily="18" charset="0"/>
              </a:rPr>
              <a:t>Aşağıdakilerden biri ile kendini gösteren, </a:t>
            </a:r>
            <a:r>
              <a:rPr lang="tr-TR" sz="2000" b="1" dirty="0" smtClean="0">
                <a:latin typeface="Times New Roman" panose="02020603050405020304" pitchFamily="18" charset="0"/>
                <a:cs typeface="Times New Roman" panose="02020603050405020304" pitchFamily="18" charset="0"/>
              </a:rPr>
              <a:t>saldırgan dürtülerin denetim altında tutulamadığını gösteren yineleyici davranış patlamaları:</a:t>
            </a:r>
          </a:p>
          <a:p>
            <a:r>
              <a:rPr lang="tr-TR" sz="2000" dirty="0" smtClean="0">
                <a:solidFill>
                  <a:srgbClr val="FF0000"/>
                </a:solidFill>
                <a:latin typeface="Times New Roman" panose="02020603050405020304" pitchFamily="18" charset="0"/>
                <a:cs typeface="Times New Roman" panose="02020603050405020304" pitchFamily="18" charset="0"/>
              </a:rPr>
              <a:t>1.Üç aydır, ortalama haftada iki kez olan, sözel saldırı</a:t>
            </a:r>
            <a:r>
              <a:rPr lang="tr-TR" sz="2000" dirty="0" smtClean="0">
                <a:latin typeface="Times New Roman" panose="02020603050405020304" pitchFamily="18" charset="0"/>
                <a:cs typeface="Times New Roman" panose="02020603050405020304" pitchFamily="18" charset="0"/>
              </a:rPr>
              <a:t>(</a:t>
            </a:r>
            <a:r>
              <a:rPr lang="tr-TR" sz="2000" dirty="0" err="1" smtClean="0">
                <a:latin typeface="Times New Roman" panose="02020603050405020304" pitchFamily="18" charset="0"/>
                <a:cs typeface="Times New Roman" panose="02020603050405020304" pitchFamily="18" charset="0"/>
              </a:rPr>
              <a:t>örn</a:t>
            </a:r>
            <a:r>
              <a:rPr lang="tr-TR" sz="2000" dirty="0" smtClean="0">
                <a:latin typeface="Times New Roman" panose="02020603050405020304" pitchFamily="18" charset="0"/>
                <a:cs typeface="Times New Roman" panose="02020603050405020304" pitchFamily="18" charset="0"/>
              </a:rPr>
              <a:t>. heyheyleri tutma, verip veriştirme, sözel tartışmalar ya da kavgalar) ya da eşyalara, hayvanlara ya da diğer kişilere karşı bedensel saldırı. Bedensel saldırı, eşyaların kırıp dökülmesi ile, hayvanların ya da diğer insanların yaralanması ile sonuçlanmaz.</a:t>
            </a:r>
          </a:p>
          <a:p>
            <a:r>
              <a:rPr lang="tr-TR" sz="2000" dirty="0" smtClean="0">
                <a:solidFill>
                  <a:srgbClr val="FF0000"/>
                </a:solidFill>
                <a:latin typeface="Times New Roman" panose="02020603050405020304" pitchFamily="18" charset="0"/>
                <a:cs typeface="Times New Roman" panose="02020603050405020304" pitchFamily="18" charset="0"/>
              </a:rPr>
              <a:t>2.On iki aylık bir sure içinde ortaya çıkan, eşyaların kırıp dökülmesi ve/ya da hayvanların ya da diğer kişilerin yaralanması ile sonuçlanan, bedensel saldırı kapsamında üç davranış patlaması. </a:t>
            </a:r>
          </a:p>
          <a:p>
            <a:r>
              <a:rPr lang="tr-TR" dirty="0" smtClean="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Yineleyici patlamalar sırasında gösterilen saldırganlığın düzeyi, kışkırtmanın ya da ruhsal-toplumsal tetikleyici etkenlerin neden olabileceğine göre büyük ölçüde orantısızdır.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14</a:t>
            </a:fld>
            <a:endParaRPr lang="tr-TR"/>
          </a:p>
        </p:txBody>
      </p:sp>
    </p:spTree>
    <p:extLst>
      <p:ext uri="{BB962C8B-B14F-4D97-AF65-F5344CB8AC3E}">
        <p14:creationId xmlns:p14="http://schemas.microsoft.com/office/powerpoint/2010/main" val="2282892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130026"/>
          </a:xfrm>
        </p:spPr>
        <p:txBody>
          <a:bodyPr>
            <a:normAutofit fontScale="90000"/>
          </a:bodyPr>
          <a:lstStyle/>
          <a:p>
            <a:endParaRPr lang="tr-TR" dirty="0"/>
          </a:p>
        </p:txBody>
      </p:sp>
      <p:sp>
        <p:nvSpPr>
          <p:cNvPr id="3" name="İçerik Yer Tutucusu 2"/>
          <p:cNvSpPr>
            <a:spLocks noGrp="1"/>
          </p:cNvSpPr>
          <p:nvPr>
            <p:ph idx="1"/>
          </p:nvPr>
        </p:nvSpPr>
        <p:spPr>
          <a:xfrm>
            <a:off x="457200" y="620688"/>
            <a:ext cx="8229600" cy="5904656"/>
          </a:xfrm>
        </p:spPr>
        <p:txBody>
          <a:bodyPr>
            <a:normAutofit lnSpcReduction="10000"/>
          </a:bodyPr>
          <a:lstStyle/>
          <a:p>
            <a:r>
              <a:rPr lang="tr-TR"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Yineleyici saldırgan patlamalar önceden tasarlanmış değildir(</a:t>
            </a:r>
            <a:r>
              <a:rPr lang="tr-TR" sz="2000" dirty="0" err="1" smtClean="0">
                <a:latin typeface="Times New Roman" panose="02020603050405020304" pitchFamily="18" charset="0"/>
                <a:cs typeface="Times New Roman" panose="02020603050405020304" pitchFamily="18" charset="0"/>
              </a:rPr>
              <a:t>dürtüseldir</a:t>
            </a:r>
            <a:r>
              <a:rPr lang="tr-TR" sz="2000" dirty="0" smtClean="0">
                <a:latin typeface="Times New Roman" panose="02020603050405020304" pitchFamily="18" charset="0"/>
                <a:cs typeface="Times New Roman" panose="02020603050405020304" pitchFamily="18" charset="0"/>
              </a:rPr>
              <a:t> ve/ya da öfkelenmekten kaynaklanır) ve somut bir amaca(</a:t>
            </a:r>
            <a:r>
              <a:rPr lang="tr-TR" sz="2000" dirty="0" err="1" smtClean="0">
                <a:latin typeface="Times New Roman" panose="02020603050405020304" pitchFamily="18" charset="0"/>
                <a:cs typeface="Times New Roman" panose="02020603050405020304" pitchFamily="18" charset="0"/>
              </a:rPr>
              <a:t>örn.para.güç,göz</a:t>
            </a:r>
            <a:r>
              <a:rPr lang="tr-TR" sz="2000" dirty="0" smtClean="0">
                <a:latin typeface="Times New Roman" panose="02020603050405020304" pitchFamily="18" charset="0"/>
                <a:cs typeface="Times New Roman" panose="02020603050405020304" pitchFamily="18" charset="0"/>
              </a:rPr>
              <a:t> korkutma)yönelik değildir.</a:t>
            </a:r>
          </a:p>
          <a:p>
            <a:r>
              <a:rPr lang="tr-TR" dirty="0" smtClean="0">
                <a:latin typeface="Times New Roman" panose="02020603050405020304" pitchFamily="18" charset="0"/>
                <a:cs typeface="Times New Roman" panose="02020603050405020304" pitchFamily="18" charset="0"/>
              </a:rPr>
              <a:t>D</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Yineleyici saldırgan </a:t>
            </a:r>
            <a:r>
              <a:rPr lang="tr-TR" sz="2000" dirty="0" smtClean="0">
                <a:latin typeface="Times New Roman" panose="02020603050405020304" pitchFamily="18" charset="0"/>
                <a:cs typeface="Times New Roman" panose="02020603050405020304" pitchFamily="18" charset="0"/>
              </a:rPr>
              <a:t>patlamalar, ya kişide belirgin bir sıkıntı yaratır ya da işle ilgili ya da kişilerarası işlevsellikte düşmeye neden olur ya da parasal ya da yasal sonuçlar doğurur.</a:t>
            </a:r>
          </a:p>
          <a:p>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Zamandizinsel</a:t>
            </a:r>
            <a:r>
              <a:rPr lang="tr-TR" sz="2000" dirty="0" smtClean="0">
                <a:latin typeface="Times New Roman" panose="02020603050405020304" pitchFamily="18" charset="0"/>
                <a:cs typeface="Times New Roman" panose="02020603050405020304" pitchFamily="18" charset="0"/>
              </a:rPr>
              <a:t>(kronolojik) yaşı en az altıdır(ya da eşdeğer gelişimsel düzeydedir.</a:t>
            </a:r>
          </a:p>
          <a:p>
            <a:r>
              <a:rPr lang="tr-TR" dirty="0" smtClean="0">
                <a:latin typeface="Times New Roman" panose="02020603050405020304" pitchFamily="18" charset="0"/>
                <a:cs typeface="Times New Roman" panose="02020603050405020304" pitchFamily="18" charset="0"/>
              </a:rPr>
              <a:t>F.  </a:t>
            </a:r>
            <a:r>
              <a:rPr lang="tr-TR" sz="2000" dirty="0" smtClean="0">
                <a:latin typeface="Times New Roman" panose="02020603050405020304" pitchFamily="18" charset="0"/>
                <a:cs typeface="Times New Roman" panose="02020603050405020304" pitchFamily="18" charset="0"/>
              </a:rPr>
              <a:t>Yineleyici saldırgan patlamalar, başka bir ruhsal bozuklukla(</a:t>
            </a:r>
            <a:r>
              <a:rPr lang="tr-TR" sz="2000" dirty="0" err="1" smtClean="0">
                <a:latin typeface="Times New Roman" panose="02020603050405020304" pitchFamily="18" charset="0"/>
                <a:cs typeface="Times New Roman" panose="02020603050405020304" pitchFamily="18" charset="0"/>
              </a:rPr>
              <a:t>örn.depresyon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bozukluğu,ikiuçlu</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bozukluk,yıkıcı</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duygudurumu</a:t>
            </a:r>
            <a:r>
              <a:rPr lang="tr-TR" sz="2000" dirty="0" smtClean="0">
                <a:latin typeface="Times New Roman" panose="02020603050405020304" pitchFamily="18" charset="0"/>
                <a:cs typeface="Times New Roman" panose="02020603050405020304" pitchFamily="18" charset="0"/>
              </a:rPr>
              <a:t> düzenleyememe bozukluğu, psikozla giden bir bozukluk, toplumdışı(</a:t>
            </a:r>
            <a:r>
              <a:rPr lang="tr-TR" sz="2000" dirty="0" err="1" smtClean="0">
                <a:latin typeface="Times New Roman" panose="02020603050405020304" pitchFamily="18" charset="0"/>
                <a:cs typeface="Times New Roman" panose="02020603050405020304" pitchFamily="18" charset="0"/>
              </a:rPr>
              <a:t>antisosyal</a:t>
            </a:r>
            <a:r>
              <a:rPr lang="tr-TR" sz="2000" dirty="0" smtClean="0">
                <a:latin typeface="Times New Roman" panose="02020603050405020304" pitchFamily="18" charset="0"/>
                <a:cs typeface="Times New Roman" panose="02020603050405020304" pitchFamily="18" charset="0"/>
              </a:rPr>
              <a:t>) kişilik </a:t>
            </a:r>
            <a:r>
              <a:rPr lang="tr-TR" sz="2000" dirty="0" err="1" smtClean="0">
                <a:latin typeface="Times New Roman" panose="02020603050405020304" pitchFamily="18" charset="0"/>
                <a:cs typeface="Times New Roman" panose="02020603050405020304" pitchFamily="18" charset="0"/>
              </a:rPr>
              <a:t>bozukluğu,sinirda</a:t>
            </a:r>
            <a:r>
              <a:rPr lang="tr-TR" sz="2000" dirty="0" smtClean="0">
                <a:latin typeface="Times New Roman" panose="02020603050405020304" pitchFamily="18" charset="0"/>
                <a:cs typeface="Times New Roman" panose="02020603050405020304" pitchFamily="18" charset="0"/>
              </a:rPr>
              <a:t> kişilik bozukluğu)daha iyi açıklanamaz ve başka bir sağlık durumuna(</a:t>
            </a:r>
            <a:r>
              <a:rPr lang="tr-TR" sz="2000" dirty="0" err="1" smtClean="0">
                <a:latin typeface="Times New Roman" panose="02020603050405020304" pitchFamily="18" charset="0"/>
                <a:cs typeface="Times New Roman" panose="02020603050405020304" pitchFamily="18" charset="0"/>
              </a:rPr>
              <a:t>örn.başı</a:t>
            </a:r>
            <a:r>
              <a:rPr lang="tr-TR" sz="2000" dirty="0" smtClean="0">
                <a:latin typeface="Times New Roman" panose="02020603050405020304" pitchFamily="18" charset="0"/>
                <a:cs typeface="Times New Roman" panose="02020603050405020304" pitchFamily="18" charset="0"/>
              </a:rPr>
              <a:t> çarpma, Alzheimer hastalığı)ya da bir maddenin(</a:t>
            </a:r>
            <a:r>
              <a:rPr lang="tr-TR" sz="2000" dirty="0" err="1" smtClean="0">
                <a:latin typeface="Times New Roman" panose="02020603050405020304" pitchFamily="18" charset="0"/>
                <a:cs typeface="Times New Roman" panose="02020603050405020304" pitchFamily="18" charset="0"/>
              </a:rPr>
              <a:t>örn.kötüye</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kullanilabilen</a:t>
            </a:r>
            <a:r>
              <a:rPr lang="tr-TR" sz="2000" dirty="0" smtClean="0">
                <a:latin typeface="Times New Roman" panose="02020603050405020304" pitchFamily="18" charset="0"/>
                <a:cs typeface="Times New Roman" panose="02020603050405020304" pitchFamily="18" charset="0"/>
              </a:rPr>
              <a:t> bir madde, bir ilaç)fizyolojiyle ilgili etkilerine bağlanamaz. </a:t>
            </a:r>
            <a:r>
              <a:rPr lang="tr-TR" sz="2000" dirty="0" smtClean="0">
                <a:solidFill>
                  <a:srgbClr val="FF0000"/>
                </a:solidFill>
                <a:latin typeface="Times New Roman" panose="02020603050405020304" pitchFamily="18" charset="0"/>
                <a:cs typeface="Times New Roman" panose="02020603050405020304" pitchFamily="18" charset="0"/>
              </a:rPr>
              <a:t>Altı-on sekiz yaşları arasındakilerde, uyum bozukluğunun bir bölümü olarak ortaya çıkan saldırgan davranış için bu tanı düşünülmemelidir.</a:t>
            </a:r>
            <a:endParaRPr lang="tr-TR" sz="2000"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15</a:t>
            </a:fld>
            <a:endParaRPr lang="tr-TR"/>
          </a:p>
        </p:txBody>
      </p:sp>
    </p:spTree>
    <p:extLst>
      <p:ext uri="{BB962C8B-B14F-4D97-AF65-F5344CB8AC3E}">
        <p14:creationId xmlns:p14="http://schemas.microsoft.com/office/powerpoint/2010/main" val="3541528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Davranım Bozukluğu</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10000"/>
          </a:bodyPr>
          <a:lstStyle/>
          <a:p>
            <a:r>
              <a:rPr lang="tr-TR" dirty="0" smtClean="0">
                <a:latin typeface="Times New Roman" panose="02020603050405020304" pitchFamily="18" charset="0"/>
                <a:cs typeface="Times New Roman" panose="02020603050405020304" pitchFamily="18" charset="0"/>
              </a:rPr>
              <a:t>A.  </a:t>
            </a:r>
            <a:r>
              <a:rPr lang="tr-TR" sz="3000" b="1" dirty="0" smtClean="0">
                <a:solidFill>
                  <a:srgbClr val="FF0000"/>
                </a:solidFill>
                <a:latin typeface="Times New Roman" panose="02020603050405020304" pitchFamily="18" charset="0"/>
                <a:cs typeface="Times New Roman" panose="02020603050405020304" pitchFamily="18" charset="0"/>
              </a:rPr>
              <a:t>Son on iki  (12) ay içinde</a:t>
            </a:r>
            <a:r>
              <a:rPr lang="tr-TR" sz="2000" b="1" dirty="0" smtClean="0">
                <a:latin typeface="Times New Roman" panose="02020603050405020304" pitchFamily="18" charset="0"/>
                <a:cs typeface="Times New Roman" panose="02020603050405020304" pitchFamily="18" charset="0"/>
              </a:rPr>
              <a:t>, </a:t>
            </a:r>
            <a:r>
              <a:rPr lang="tr-TR" sz="2000" b="1" dirty="0" smtClean="0">
                <a:solidFill>
                  <a:srgbClr val="FF0000"/>
                </a:solidFill>
                <a:latin typeface="Times New Roman" panose="02020603050405020304" pitchFamily="18" charset="0"/>
                <a:cs typeface="Times New Roman" panose="02020603050405020304" pitchFamily="18" charset="0"/>
              </a:rPr>
              <a:t>aşağıdaki kategorilerin herhangi birinden olmak üzere, aşağıdaki 15 tanı ölçütünden en az üçünün varlığı ve en az bir tanı ölçütünün son altı ay içinde bulunması ile kendini gösteren</a:t>
            </a:r>
            <a:r>
              <a:rPr lang="tr-TR" sz="2000" dirty="0" smtClean="0">
                <a:latin typeface="Times New Roman" panose="02020603050405020304" pitchFamily="18" charset="0"/>
                <a:cs typeface="Times New Roman" panose="02020603050405020304" pitchFamily="18" charset="0"/>
              </a:rPr>
              <a:t>, başkalarının temel haklarının ya da yaşına uygun başlıca toplumsal değerlerin ya da kuralların hiçe sayıldığı, yineleyici ve sürekli bir davranış örüntüsü:</a:t>
            </a:r>
          </a:p>
          <a:p>
            <a:r>
              <a:rPr lang="tr-TR" sz="2000" b="1" dirty="0" smtClean="0">
                <a:latin typeface="Times New Roman" panose="02020603050405020304" pitchFamily="18" charset="0"/>
                <a:cs typeface="Times New Roman" panose="02020603050405020304" pitchFamily="18" charset="0"/>
              </a:rPr>
              <a:t>İnsanlara ve Hayvanlara Karşı Saldırganlık</a:t>
            </a:r>
          </a:p>
          <a:p>
            <a:r>
              <a:rPr lang="tr-TR" sz="2000" dirty="0" smtClean="0">
                <a:latin typeface="Times New Roman" panose="02020603050405020304" pitchFamily="18" charset="0"/>
                <a:cs typeface="Times New Roman" panose="02020603050405020304" pitchFamily="18" charset="0"/>
              </a:rPr>
              <a:t>1.Sık sık başkalarına kabadayılık eder, gözdağı verir ya da başkalarının gözünü korkutur.</a:t>
            </a:r>
          </a:p>
          <a:p>
            <a:r>
              <a:rPr lang="tr-TR" sz="2000" dirty="0" smtClean="0">
                <a:latin typeface="Times New Roman" panose="02020603050405020304" pitchFamily="18" charset="0"/>
                <a:cs typeface="Times New Roman" panose="02020603050405020304" pitchFamily="18" charset="0"/>
              </a:rPr>
              <a:t>2.Sık sık kavga, dövüş başlatır.</a:t>
            </a:r>
          </a:p>
          <a:p>
            <a:r>
              <a:rPr lang="tr-TR" sz="2000" dirty="0" smtClean="0">
                <a:latin typeface="Times New Roman" panose="02020603050405020304" pitchFamily="18" charset="0"/>
                <a:cs typeface="Times New Roman" panose="02020603050405020304" pitchFamily="18" charset="0"/>
              </a:rPr>
              <a:t>3.Başkalarını ağır yaralayabilecek bir gereç(</a:t>
            </a:r>
            <a:r>
              <a:rPr lang="tr-TR" sz="2000" dirty="0" err="1" smtClean="0">
                <a:latin typeface="Times New Roman" panose="02020603050405020304" pitchFamily="18" charset="0"/>
                <a:cs typeface="Times New Roman" panose="02020603050405020304" pitchFamily="18" charset="0"/>
              </a:rPr>
              <a:t>örn.sopa,taş,kırık</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şişe,bıçak,ateşli</a:t>
            </a:r>
            <a:r>
              <a:rPr lang="tr-TR" sz="2000" dirty="0" smtClean="0">
                <a:latin typeface="Times New Roman" panose="02020603050405020304" pitchFamily="18" charset="0"/>
                <a:cs typeface="Times New Roman" panose="02020603050405020304" pitchFamily="18" charset="0"/>
              </a:rPr>
              <a:t> silah)kullanmıştır.</a:t>
            </a:r>
          </a:p>
          <a:p>
            <a:r>
              <a:rPr lang="tr-TR" sz="2000" dirty="0" smtClean="0">
                <a:latin typeface="Times New Roman" panose="02020603050405020304" pitchFamily="18" charset="0"/>
                <a:cs typeface="Times New Roman" panose="02020603050405020304" pitchFamily="18" charset="0"/>
              </a:rPr>
              <a:t>4.İnsanlara karşı acımasız davranmıştır.</a:t>
            </a:r>
          </a:p>
          <a:p>
            <a:r>
              <a:rPr lang="tr-TR" sz="2000" dirty="0" smtClean="0">
                <a:latin typeface="Times New Roman" panose="02020603050405020304" pitchFamily="18" charset="0"/>
                <a:cs typeface="Times New Roman" panose="02020603050405020304" pitchFamily="18" charset="0"/>
              </a:rPr>
              <a:t>5.Hayvanlara karşı acımasız davranmıştır.</a:t>
            </a:r>
          </a:p>
          <a:p>
            <a:r>
              <a:rPr lang="tr-TR" sz="2000" dirty="0" smtClean="0">
                <a:latin typeface="Times New Roman" panose="02020603050405020304" pitchFamily="18" charset="0"/>
                <a:cs typeface="Times New Roman" panose="02020603050405020304" pitchFamily="18" charset="0"/>
              </a:rPr>
              <a:t>6.Kişinin gözü önünde çalmıştır(</a:t>
            </a:r>
            <a:r>
              <a:rPr lang="tr-TR" sz="2000" dirty="0" err="1" smtClean="0">
                <a:latin typeface="Times New Roman" panose="02020603050405020304" pitchFamily="18" charset="0"/>
                <a:cs typeface="Times New Roman" panose="02020603050405020304" pitchFamily="18" charset="0"/>
              </a:rPr>
              <a:t>örn.saldırıp</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soyma,kapkaççılık,zorla</a:t>
            </a:r>
            <a:r>
              <a:rPr lang="tr-TR" sz="2000" dirty="0" smtClean="0">
                <a:latin typeface="Times New Roman" panose="02020603050405020304" pitchFamily="18" charset="0"/>
                <a:cs typeface="Times New Roman" panose="02020603050405020304" pitchFamily="18" charset="0"/>
              </a:rPr>
              <a:t> para </a:t>
            </a:r>
            <a:r>
              <a:rPr lang="tr-TR" sz="2000" dirty="0" err="1" smtClean="0">
                <a:latin typeface="Times New Roman" panose="02020603050405020304" pitchFamily="18" charset="0"/>
                <a:cs typeface="Times New Roman" panose="02020603050405020304" pitchFamily="18" charset="0"/>
              </a:rPr>
              <a:t>alma,silahli</a:t>
            </a:r>
            <a:r>
              <a:rPr lang="tr-TR" sz="2000" dirty="0" smtClean="0">
                <a:latin typeface="Times New Roman" panose="02020603050405020304" pitchFamily="18" charset="0"/>
                <a:cs typeface="Times New Roman" panose="02020603050405020304" pitchFamily="18" charset="0"/>
              </a:rPr>
              <a:t> soygun).</a:t>
            </a:r>
          </a:p>
          <a:p>
            <a:r>
              <a:rPr lang="tr-TR" sz="2000" dirty="0" smtClean="0">
                <a:latin typeface="Times New Roman" panose="02020603050405020304" pitchFamily="18" charset="0"/>
                <a:cs typeface="Times New Roman" panose="02020603050405020304" pitchFamily="18" charset="0"/>
              </a:rPr>
              <a:t>7.Birini cinsel etkinlikte bulunmaya zorlamıştır.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16</a:t>
            </a:fld>
            <a:endParaRPr lang="tr-TR"/>
          </a:p>
        </p:txBody>
      </p:sp>
    </p:spTree>
    <p:extLst>
      <p:ext uri="{BB962C8B-B14F-4D97-AF65-F5344CB8AC3E}">
        <p14:creationId xmlns:p14="http://schemas.microsoft.com/office/powerpoint/2010/main" val="3389912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202034"/>
          </a:xfrm>
        </p:spPr>
        <p:txBody>
          <a:bodyPr>
            <a:normAutofit fontScale="90000"/>
          </a:bodyPr>
          <a:lstStyle/>
          <a:p>
            <a:endParaRPr lang="tr-TR" dirty="0"/>
          </a:p>
        </p:txBody>
      </p:sp>
      <p:sp>
        <p:nvSpPr>
          <p:cNvPr id="3" name="İçerik Yer Tutucusu 2"/>
          <p:cNvSpPr>
            <a:spLocks noGrp="1"/>
          </p:cNvSpPr>
          <p:nvPr>
            <p:ph idx="1"/>
          </p:nvPr>
        </p:nvSpPr>
        <p:spPr>
          <a:xfrm>
            <a:off x="457200" y="764704"/>
            <a:ext cx="8229600" cy="5361459"/>
          </a:xfrm>
        </p:spPr>
        <p:txBody>
          <a:bodyPr>
            <a:normAutofit fontScale="92500" lnSpcReduction="10000"/>
          </a:bodyPr>
          <a:lstStyle/>
          <a:p>
            <a:r>
              <a:rPr lang="tr-TR" sz="2000" b="1" dirty="0" smtClean="0">
                <a:latin typeface="Times New Roman" panose="02020603050405020304" pitchFamily="18" charset="0"/>
                <a:cs typeface="Times New Roman" panose="02020603050405020304" pitchFamily="18" charset="0"/>
              </a:rPr>
              <a:t>Eşyaları Kırıp Dökme</a:t>
            </a:r>
          </a:p>
          <a:p>
            <a:r>
              <a:rPr lang="tr-TR" sz="2000" dirty="0" smtClean="0">
                <a:latin typeface="Times New Roman" panose="02020603050405020304" pitchFamily="18" charset="0"/>
                <a:cs typeface="Times New Roman" panose="02020603050405020304" pitchFamily="18" charset="0"/>
              </a:rPr>
              <a:t>8.Ağır zarar vermek amacıyla, bile bile yangın çıkarmıştır.</a:t>
            </a:r>
          </a:p>
          <a:p>
            <a:r>
              <a:rPr lang="tr-TR" sz="2000" dirty="0" smtClean="0">
                <a:latin typeface="Times New Roman" panose="02020603050405020304" pitchFamily="18" charset="0"/>
                <a:cs typeface="Times New Roman" panose="02020603050405020304" pitchFamily="18" charset="0"/>
              </a:rPr>
              <a:t>9.Başkalarının eşyalarına bile bile zarar vermiştir.(yangın çıkararak yapmanın dışında).</a:t>
            </a:r>
          </a:p>
          <a:p>
            <a:r>
              <a:rPr lang="tr-TR" sz="2000" b="1" dirty="0" smtClean="0">
                <a:latin typeface="Times New Roman" panose="02020603050405020304" pitchFamily="18" charset="0"/>
                <a:cs typeface="Times New Roman" panose="02020603050405020304" pitchFamily="18" charset="0"/>
              </a:rPr>
              <a:t>Dolandırıcılık ya da Hırsızlık</a:t>
            </a:r>
          </a:p>
          <a:p>
            <a:r>
              <a:rPr lang="tr-TR" sz="2000" dirty="0" smtClean="0">
                <a:latin typeface="Times New Roman" panose="02020603050405020304" pitchFamily="18" charset="0"/>
                <a:cs typeface="Times New Roman" panose="02020603050405020304" pitchFamily="18" charset="0"/>
              </a:rPr>
              <a:t>10.Başkasının evine, yapısına ya da arabasına zorla girmiştir. </a:t>
            </a:r>
          </a:p>
          <a:p>
            <a:r>
              <a:rPr lang="tr-TR" sz="2000" dirty="0" smtClean="0">
                <a:latin typeface="Times New Roman" panose="02020603050405020304" pitchFamily="18" charset="0"/>
                <a:cs typeface="Times New Roman" panose="02020603050405020304" pitchFamily="18" charset="0"/>
              </a:rPr>
              <a:t>11.Elde etmek, çıkar sağlamak ya da yükümlülüklerinden kaçmak için sıklıkla yalan söyler(başkalarını kazıklar).</a:t>
            </a:r>
          </a:p>
          <a:p>
            <a:r>
              <a:rPr lang="tr-TR" sz="2000" dirty="0" smtClean="0">
                <a:latin typeface="Times New Roman" panose="02020603050405020304" pitchFamily="18" charset="0"/>
                <a:cs typeface="Times New Roman" panose="02020603050405020304" pitchFamily="18" charset="0"/>
              </a:rPr>
              <a:t>12.Başkaları görmeden, sıradan olmayan nesneleri çalmıştır(</a:t>
            </a:r>
            <a:r>
              <a:rPr lang="tr-TR" sz="2000" dirty="0" err="1" smtClean="0">
                <a:latin typeface="Times New Roman" panose="02020603050405020304" pitchFamily="18" charset="0"/>
                <a:cs typeface="Times New Roman" panose="02020603050405020304" pitchFamily="18" charset="0"/>
              </a:rPr>
              <a:t>örn.mağazalardan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aşırma;düzmecilik</a:t>
            </a:r>
            <a:r>
              <a:rPr lang="tr-TR" sz="2000" dirty="0" smtClean="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Kuralları Büyük ölçüde Çiğneme</a:t>
            </a:r>
          </a:p>
          <a:p>
            <a:r>
              <a:rPr lang="tr-TR" sz="2000" dirty="0" smtClean="0">
                <a:latin typeface="Times New Roman" panose="02020603050405020304" pitchFamily="18" charset="0"/>
                <a:cs typeface="Times New Roman" panose="02020603050405020304" pitchFamily="18" charset="0"/>
              </a:rPr>
              <a:t>13.Anababasının yasaklarına karşın, on üç yaşından önce başlayarak, sık sık geceyi dışarda geçirme.</a:t>
            </a:r>
          </a:p>
          <a:p>
            <a:r>
              <a:rPr lang="tr-TR" sz="2000" dirty="0" smtClean="0">
                <a:latin typeface="Times New Roman" panose="02020603050405020304" pitchFamily="18" charset="0"/>
                <a:cs typeface="Times New Roman" panose="02020603050405020304" pitchFamily="18" charset="0"/>
              </a:rPr>
              <a:t>14.Anababasının ya da onların yerini tutan kişilerin evinde yaşarken, en az iki kez gece evden kaçmıştır ya da aradan uzun bir süre geçmeden dönmediği bir kez evden kaçışı olmuştur.</a:t>
            </a:r>
          </a:p>
          <a:p>
            <a:r>
              <a:rPr lang="tr-TR" sz="2000" dirty="0" smtClean="0">
                <a:latin typeface="Times New Roman" panose="02020603050405020304" pitchFamily="18" charset="0"/>
                <a:cs typeface="Times New Roman" panose="02020603050405020304" pitchFamily="18" charset="0"/>
              </a:rPr>
              <a:t>15.On üç yaşından önce başlayarak, sık sık okuldan kaçmalar olur.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17</a:t>
            </a:fld>
            <a:endParaRPr lang="tr-TR"/>
          </a:p>
        </p:txBody>
      </p:sp>
    </p:spTree>
    <p:extLst>
      <p:ext uri="{BB962C8B-B14F-4D97-AF65-F5344CB8AC3E}">
        <p14:creationId xmlns:p14="http://schemas.microsoft.com/office/powerpoint/2010/main" val="1696001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417885"/>
          </a:xfrm>
        </p:spPr>
        <p:txBody>
          <a:bodyPr>
            <a:normAutofit fontScale="90000"/>
          </a:bodyPr>
          <a:lstStyle/>
          <a:p>
            <a:endParaRPr lang="tr-TR" dirty="0"/>
          </a:p>
        </p:txBody>
      </p:sp>
      <p:sp>
        <p:nvSpPr>
          <p:cNvPr id="3" name="İçerik Yer Tutucusu 2"/>
          <p:cNvSpPr>
            <a:spLocks noGrp="1"/>
          </p:cNvSpPr>
          <p:nvPr>
            <p:ph idx="1"/>
          </p:nvPr>
        </p:nvSpPr>
        <p:spPr>
          <a:xfrm>
            <a:off x="457200" y="1124744"/>
            <a:ext cx="8229600" cy="5001419"/>
          </a:xfrm>
        </p:spPr>
        <p:txBody>
          <a:bodyPr/>
          <a:lstStyle/>
          <a:p>
            <a:r>
              <a:rPr lang="tr-TR" dirty="0" smtClean="0">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  Bu davranış bozukluğu, toplumsal, okulla ya da işle ilgili işlevsellikte klinik olarak belirgin bir düşmeye neden olur.</a:t>
            </a:r>
          </a:p>
          <a:p>
            <a:r>
              <a:rPr lang="tr-TR"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Kişi 18 yaşında ya da daha  ileri bir yaşta ise, toplumdışı(</a:t>
            </a:r>
            <a:r>
              <a:rPr lang="tr-TR" sz="2000" dirty="0" err="1" smtClean="0">
                <a:latin typeface="Times New Roman" panose="02020603050405020304" pitchFamily="18" charset="0"/>
                <a:cs typeface="Times New Roman" panose="02020603050405020304" pitchFamily="18" charset="0"/>
              </a:rPr>
              <a:t>antisosyal</a:t>
            </a:r>
            <a:r>
              <a:rPr lang="tr-TR" sz="2000" dirty="0" smtClean="0">
                <a:latin typeface="Times New Roman" panose="02020603050405020304" pitchFamily="18" charset="0"/>
                <a:cs typeface="Times New Roman" panose="02020603050405020304" pitchFamily="18" charset="0"/>
              </a:rPr>
              <a:t>) kişilik bozukluğu için tanı ölçütleri karşılanmamaktadır.</a:t>
            </a:r>
          </a:p>
          <a:p>
            <a:r>
              <a:rPr lang="tr-TR" sz="2000" b="1" dirty="0" smtClean="0">
                <a:latin typeface="Times New Roman" panose="02020603050405020304" pitchFamily="18" charset="0"/>
                <a:cs typeface="Times New Roman" panose="02020603050405020304" pitchFamily="18" charset="0"/>
              </a:rPr>
              <a:t>Çocuklukta başlayan tür: </a:t>
            </a:r>
            <a:r>
              <a:rPr lang="tr-TR" sz="2000" dirty="0" smtClean="0">
                <a:latin typeface="Times New Roman" panose="02020603050405020304" pitchFamily="18" charset="0"/>
                <a:cs typeface="Times New Roman" panose="02020603050405020304" pitchFamily="18" charset="0"/>
              </a:rPr>
              <a:t>Kişiler, davranım bozukluğunun en az bir belirti özelliğini 10 yaşından önce gösterirler.</a:t>
            </a:r>
          </a:p>
          <a:p>
            <a:r>
              <a:rPr lang="tr-TR" sz="2000" b="1" dirty="0" smtClean="0">
                <a:latin typeface="Times New Roman" panose="02020603050405020304" pitchFamily="18" charset="0"/>
                <a:cs typeface="Times New Roman" panose="02020603050405020304" pitchFamily="18" charset="0"/>
              </a:rPr>
              <a:t>Ergenlikte başlayan tür:</a:t>
            </a:r>
            <a:r>
              <a:rPr lang="tr-TR" sz="2000" dirty="0" smtClean="0">
                <a:latin typeface="Times New Roman" panose="02020603050405020304" pitchFamily="18" charset="0"/>
                <a:cs typeface="Times New Roman" panose="02020603050405020304" pitchFamily="18" charset="0"/>
              </a:rPr>
              <a:t> Kişiler, davranım bozukluğunun hiçbir belirti özelliğini 10 yaşından önce göstermezler.</a:t>
            </a:r>
          </a:p>
          <a:p>
            <a:r>
              <a:rPr lang="tr-TR" sz="2000" b="1" dirty="0" smtClean="0">
                <a:latin typeface="Times New Roman" panose="02020603050405020304" pitchFamily="18" charset="0"/>
                <a:cs typeface="Times New Roman" panose="02020603050405020304" pitchFamily="18" charset="0"/>
              </a:rPr>
              <a:t>Başlangıcı Belirlenmemiş: </a:t>
            </a:r>
            <a:r>
              <a:rPr lang="tr-TR" sz="2000" dirty="0" smtClean="0">
                <a:latin typeface="Times New Roman" panose="02020603050405020304" pitchFamily="18" charset="0"/>
                <a:cs typeface="Times New Roman" panose="02020603050405020304" pitchFamily="18" charset="0"/>
              </a:rPr>
              <a:t>Davranım bozukluğu için tanı ölçütleri karşılanmaktadır, ancak ilk belirtinin 10 yaşından önce başlayıp başlamadığını saptamak için yeterli bilgi yoktur.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18</a:t>
            </a:fld>
            <a:endParaRPr lang="tr-TR"/>
          </a:p>
        </p:txBody>
      </p:sp>
    </p:spTree>
    <p:extLst>
      <p:ext uri="{BB962C8B-B14F-4D97-AF65-F5344CB8AC3E}">
        <p14:creationId xmlns:p14="http://schemas.microsoft.com/office/powerpoint/2010/main" val="58074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130026"/>
          </a:xfrm>
        </p:spPr>
        <p:txBody>
          <a:bodyPr>
            <a:normAutofit fontScale="90000"/>
          </a:bodyPr>
          <a:lstStyle/>
          <a:p>
            <a:endParaRPr lang="tr-TR" dirty="0"/>
          </a:p>
        </p:txBody>
      </p:sp>
      <p:sp>
        <p:nvSpPr>
          <p:cNvPr id="3" name="İçerik Yer Tutucusu 2"/>
          <p:cNvSpPr>
            <a:spLocks noGrp="1"/>
          </p:cNvSpPr>
          <p:nvPr>
            <p:ph idx="1"/>
          </p:nvPr>
        </p:nvSpPr>
        <p:spPr>
          <a:xfrm>
            <a:off x="457200" y="836712"/>
            <a:ext cx="8229600" cy="5760640"/>
          </a:xfrm>
        </p:spPr>
        <p:txBody>
          <a:bodyPr>
            <a:normAutofit/>
          </a:bodyPr>
          <a:lstStyle/>
          <a:p>
            <a:r>
              <a:rPr lang="tr-TR" sz="2000" b="1" dirty="0" smtClean="0">
                <a:latin typeface="Times New Roman" panose="02020603050405020304" pitchFamily="18" charset="0"/>
                <a:cs typeface="Times New Roman" panose="02020603050405020304" pitchFamily="18" charset="0"/>
              </a:rPr>
              <a:t>Topluma yararlı duyguların sınırlı olmasıyla giden: </a:t>
            </a:r>
            <a:r>
              <a:rPr lang="tr-TR" sz="2000" dirty="0" smtClean="0">
                <a:latin typeface="Times New Roman" panose="02020603050405020304" pitchFamily="18" charset="0"/>
                <a:cs typeface="Times New Roman" panose="02020603050405020304" pitchFamily="18" charset="0"/>
              </a:rPr>
              <a:t>Bu belirleyicinin uygulanabilmesi için, kişinin en az 12 ay boyunca, sürekli olarak, birçok ilişkisinde ve ortamda, aşağıdaki özellikleri göstermiş olması gerekir. Bu özellikler, bu sure boyunca, kişiye özgü kişilerarası ve duygusal işlevsellik örüntüsünü </a:t>
            </a:r>
            <a:r>
              <a:rPr lang="tr-TR" sz="2000" dirty="0" err="1" smtClean="0">
                <a:latin typeface="Times New Roman" panose="02020603050405020304" pitchFamily="18" charset="0"/>
                <a:cs typeface="Times New Roman" panose="02020603050405020304" pitchFamily="18" charset="0"/>
              </a:rPr>
              <a:t>yansıtır,yanlıca</a:t>
            </a:r>
            <a:r>
              <a:rPr lang="tr-TR" sz="2000" dirty="0" smtClean="0">
                <a:latin typeface="Times New Roman" panose="02020603050405020304" pitchFamily="18" charset="0"/>
                <a:cs typeface="Times New Roman" panose="02020603050405020304" pitchFamily="18" charset="0"/>
              </a:rPr>
              <a:t> kimi durumlarda, arada bir ortaya çıkan özellikler değildir. Dolayısıyla, bu belirleyici için ölçütleri değerlendirirken, bir çok kaynaktan bilgi edinilmesi gerekir. Kişinin kendisinin söylediklerinin yanı sıra uzun bir süredir onu tanıyan başkalarının(</a:t>
            </a:r>
            <a:r>
              <a:rPr lang="tr-TR" sz="2000" dirty="0" err="1" smtClean="0">
                <a:latin typeface="Times New Roman" panose="02020603050405020304" pitchFamily="18" charset="0"/>
                <a:cs typeface="Times New Roman" panose="02020603050405020304" pitchFamily="18" charset="0"/>
              </a:rPr>
              <a:t>örn.anababalar,öğretmenler,iş</a:t>
            </a:r>
            <a:r>
              <a:rPr lang="tr-TR" sz="2000" dirty="0" smtClean="0">
                <a:latin typeface="Times New Roman" panose="02020603050405020304" pitchFamily="18" charset="0"/>
                <a:cs typeface="Times New Roman" panose="02020603050405020304" pitchFamily="18" charset="0"/>
              </a:rPr>
              <a:t> arkadaşları, uzun süredir tanıyan aile bireyleri, yaşıtları) söylediklerini de göz önünde bulundurmak gerekir. </a:t>
            </a:r>
          </a:p>
          <a:p>
            <a:r>
              <a:rPr lang="tr-TR" sz="2000" b="1" dirty="0" smtClean="0">
                <a:latin typeface="Times New Roman" panose="02020603050405020304" pitchFamily="18" charset="0"/>
                <a:cs typeface="Times New Roman" panose="02020603050405020304" pitchFamily="18" charset="0"/>
              </a:rPr>
              <a:t>Pişmanlık ya da suçluluk duymama: </a:t>
            </a:r>
            <a:r>
              <a:rPr lang="tr-TR" sz="2000" dirty="0" smtClean="0">
                <a:latin typeface="Times New Roman" panose="02020603050405020304" pitchFamily="18" charset="0"/>
                <a:cs typeface="Times New Roman" panose="02020603050405020304" pitchFamily="18" charset="0"/>
              </a:rPr>
              <a:t>Yanlış bir şey yaptığında kendini kötü hissetmez ya da suçluluk duymaz(</a:t>
            </a:r>
            <a:r>
              <a:rPr lang="tr-TR" sz="2000" dirty="0" err="1" smtClean="0">
                <a:latin typeface="Times New Roman" panose="02020603050405020304" pitchFamily="18" charset="0"/>
                <a:cs typeface="Times New Roman" panose="02020603050405020304" pitchFamily="18" charset="0"/>
              </a:rPr>
              <a:t>yanlızca</a:t>
            </a:r>
            <a:r>
              <a:rPr lang="tr-TR" sz="2000" dirty="0" smtClean="0">
                <a:latin typeface="Times New Roman" panose="02020603050405020304" pitchFamily="18" charset="0"/>
                <a:cs typeface="Times New Roman" panose="02020603050405020304" pitchFamily="18" charset="0"/>
              </a:rPr>
              <a:t> yakalandığında ve/ya cezalandırılacak olduğun da </a:t>
            </a:r>
            <a:r>
              <a:rPr lang="tr-TR" sz="2000" dirty="0" err="1" smtClean="0">
                <a:latin typeface="Times New Roman" panose="02020603050405020304" pitchFamily="18" charset="0"/>
                <a:cs typeface="Times New Roman" panose="02020603050405020304" pitchFamily="18" charset="0"/>
              </a:rPr>
              <a:t>pişmanlik</a:t>
            </a:r>
            <a:r>
              <a:rPr lang="tr-TR" sz="2000" dirty="0" smtClean="0">
                <a:latin typeface="Times New Roman" panose="02020603050405020304" pitchFamily="18" charset="0"/>
                <a:cs typeface="Times New Roman" panose="02020603050405020304" pitchFamily="18" charset="0"/>
              </a:rPr>
              <a:t> duyduğunu söylemesini kapsamayın).Kişi, eylemlerinin olumsuz sonuçlarıyla ilgili olarak genelde kaygı duymaz. Sözgelimi, kişi birini yaraladıktan sonra pişmanlık duymaz ya da kuralları çiğnemenin sonuçlarına aldırmaz. </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19</a:t>
            </a:fld>
            <a:endParaRPr lang="tr-TR"/>
          </a:p>
        </p:txBody>
      </p:sp>
    </p:spTree>
    <p:extLst>
      <p:ext uri="{BB962C8B-B14F-4D97-AF65-F5344CB8AC3E}">
        <p14:creationId xmlns:p14="http://schemas.microsoft.com/office/powerpoint/2010/main" val="372364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3123778"/>
          </a:xfrm>
        </p:spPr>
        <p:txBody>
          <a:bodyPr>
            <a:normAutofit fontScale="90000"/>
          </a:bodyPr>
          <a:lstStyle/>
          <a:p>
            <a:r>
              <a:rPr lang="tr-TR" sz="4000" dirty="0" smtClean="0">
                <a:latin typeface="Times New Roman" panose="02020603050405020304" pitchFamily="18" charset="0"/>
                <a:cs typeface="Times New Roman" panose="02020603050405020304" pitchFamily="18" charset="0"/>
              </a:rPr>
              <a:t>Toplumsal</a:t>
            </a:r>
            <a:r>
              <a:rPr lang="tr-TR" sz="4000" dirty="0">
                <a:latin typeface="Times New Roman" panose="02020603050405020304" pitchFamily="18" charset="0"/>
                <a:cs typeface="Times New Roman" panose="02020603050405020304" pitchFamily="18" charset="0"/>
              </a:rPr>
              <a:t>, teknolojik </a:t>
            </a:r>
            <a:r>
              <a:rPr lang="tr-TR" sz="4000" dirty="0" smtClean="0">
                <a:latin typeface="Times New Roman" panose="02020603050405020304" pitchFamily="18" charset="0"/>
                <a:cs typeface="Times New Roman" panose="02020603050405020304" pitchFamily="18" charset="0"/>
              </a:rPr>
              <a:t>değişiklikler, </a:t>
            </a:r>
            <a:r>
              <a:rPr lang="tr-TR" sz="4000" dirty="0">
                <a:latin typeface="Times New Roman" panose="02020603050405020304" pitchFamily="18" charset="0"/>
                <a:cs typeface="Times New Roman" panose="02020603050405020304" pitchFamily="18" charset="0"/>
              </a:rPr>
              <a:t>gelişmeler</a:t>
            </a:r>
            <a:r>
              <a:rPr lang="tr-TR" sz="4000" dirty="0" smtClean="0">
                <a:latin typeface="Times New Roman" panose="02020603050405020304" pitchFamily="18" charset="0"/>
                <a:cs typeface="Times New Roman" panose="02020603050405020304" pitchFamily="18" charset="0"/>
              </a:rPr>
              <a:t>, yeni  algılar, ihtiyaçlar oluşturmakta buna bağlı olarak da insan davranış örüntüleri ortaya çıkmaktadır.  insanı yönetmek her geçen gün daha zor olmaktadır.          </a:t>
            </a:r>
            <a:endParaRPr lang="tr-TR" sz="40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2050" name="Picture 2" descr="D:\Desktop\İlgili Resimler\images (15).jpg"/>
          <p:cNvPicPr>
            <a:picLocks noChangeAspect="1" noChangeArrowheads="1"/>
          </p:cNvPicPr>
          <p:nvPr/>
        </p:nvPicPr>
        <p:blipFill>
          <a:blip r:embed="rId2" cstate="print"/>
          <a:srcRect/>
          <a:stretch>
            <a:fillRect/>
          </a:stretch>
        </p:blipFill>
        <p:spPr bwMode="auto">
          <a:xfrm>
            <a:off x="1043608" y="3861048"/>
            <a:ext cx="7414591" cy="2304256"/>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32656"/>
            <a:ext cx="8229600" cy="705917"/>
          </a:xfrm>
        </p:spPr>
        <p:txBody>
          <a:bodyPr>
            <a:normAutofit fontScale="90000"/>
          </a:bodyPr>
          <a:lstStyle/>
          <a:p>
            <a:endParaRPr lang="tr-TR"/>
          </a:p>
        </p:txBody>
      </p:sp>
      <p:sp>
        <p:nvSpPr>
          <p:cNvPr id="3" name="İçerik Yer Tutucusu 2"/>
          <p:cNvSpPr>
            <a:spLocks noGrp="1"/>
          </p:cNvSpPr>
          <p:nvPr>
            <p:ph idx="1"/>
          </p:nvPr>
        </p:nvSpPr>
        <p:spPr>
          <a:xfrm>
            <a:off x="457200" y="1268760"/>
            <a:ext cx="8229600" cy="4857403"/>
          </a:xfrm>
        </p:spPr>
        <p:txBody>
          <a:bodyPr>
            <a:normAutofit lnSpcReduction="10000"/>
          </a:bodyPr>
          <a:lstStyle/>
          <a:p>
            <a:r>
              <a:rPr lang="tr-TR" sz="2000" b="1" dirty="0" smtClean="0">
                <a:latin typeface="Times New Roman" panose="02020603050405020304" pitchFamily="18" charset="0"/>
                <a:cs typeface="Times New Roman" panose="02020603050405020304" pitchFamily="18" charset="0"/>
              </a:rPr>
              <a:t>Duygusuzluk-</a:t>
            </a:r>
            <a:r>
              <a:rPr lang="tr-TR" sz="2000" b="1" dirty="0" err="1" smtClean="0">
                <a:latin typeface="Times New Roman" panose="02020603050405020304" pitchFamily="18" charset="0"/>
                <a:cs typeface="Times New Roman" panose="02020603050405020304" pitchFamily="18" charset="0"/>
              </a:rPr>
              <a:t>eşduyum</a:t>
            </a:r>
            <a:r>
              <a:rPr lang="tr-TR" sz="2000" b="1" dirty="0" smtClean="0">
                <a:latin typeface="Times New Roman" panose="02020603050405020304" pitchFamily="18" charset="0"/>
                <a:cs typeface="Times New Roman" panose="02020603050405020304" pitchFamily="18" charset="0"/>
              </a:rPr>
              <a:t> yoksunluğu</a:t>
            </a:r>
            <a:r>
              <a:rPr lang="tr-TR"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Başkalarının duygularını umursamaz ve başkalarının duygularına aldırmaz. Kişi soğuk ve aldırmaz olarak tanımlanır. Kişi, eylemleriyle, başkalarına önemli ölçüde kötülüğü dokunsa da, eylemlerinin başkaları üzerindeki etkilerinden çok, kendi üzerindeki etkileriyle ilgileniyor gibi görünür.</a:t>
            </a:r>
          </a:p>
          <a:p>
            <a:r>
              <a:rPr lang="tr-TR" sz="2000" b="1" dirty="0" smtClean="0">
                <a:latin typeface="Times New Roman" panose="02020603050405020304" pitchFamily="18" charset="0"/>
                <a:cs typeface="Times New Roman" panose="02020603050405020304" pitchFamily="18" charset="0"/>
              </a:rPr>
              <a:t>Yapabilirlik kaygısı taşımama: </a:t>
            </a:r>
            <a:r>
              <a:rPr lang="tr-TR" sz="2000" dirty="0" smtClean="0">
                <a:latin typeface="Times New Roman" panose="02020603050405020304" pitchFamily="18" charset="0"/>
                <a:cs typeface="Times New Roman" panose="02020603050405020304" pitchFamily="18" charset="0"/>
              </a:rPr>
              <a:t>Okulda, işyerinde</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 da önemli diğer etkinliklerinde iyi bir iş çıkarmıyor olmasıyla ya da sorun doğurmasıyla ilgileniyor gibi görünmez. Kendisinden beklentiler çok açık olmasına karşın, kişi daha iyi yapmak için bir çaba göstermez ve kötü iş çıkarmasından ötürü başkalarını suçlar.</a:t>
            </a:r>
          </a:p>
          <a:p>
            <a:r>
              <a:rPr lang="tr-TR" sz="2000" b="1" dirty="0" smtClean="0">
                <a:latin typeface="Times New Roman" panose="02020603050405020304" pitchFamily="18" charset="0"/>
                <a:cs typeface="Times New Roman" panose="02020603050405020304" pitchFamily="18" charset="0"/>
              </a:rPr>
              <a:t>Sığ ya da yetersiz duygulanım: </a:t>
            </a:r>
            <a:r>
              <a:rPr lang="tr-TR" sz="2000" dirty="0" smtClean="0">
                <a:latin typeface="Times New Roman" panose="02020603050405020304" pitchFamily="18" charset="0"/>
                <a:cs typeface="Times New Roman" panose="02020603050405020304" pitchFamily="18" charset="0"/>
              </a:rPr>
              <a:t>Sığ, içtenlikten yoksun ya da yüzeysel olmak dışında, başkalarına duygularını göstermez(</a:t>
            </a:r>
            <a:r>
              <a:rPr lang="tr-TR" sz="2000" dirty="0" err="1" smtClean="0">
                <a:latin typeface="Times New Roman" panose="02020603050405020304" pitchFamily="18" charset="0"/>
                <a:cs typeface="Times New Roman" panose="02020603050405020304" pitchFamily="18" charset="0"/>
              </a:rPr>
              <a:t>örn.gösterilen</a:t>
            </a:r>
            <a:r>
              <a:rPr lang="tr-TR" sz="2000" dirty="0" smtClean="0">
                <a:latin typeface="Times New Roman" panose="02020603050405020304" pitchFamily="18" charset="0"/>
                <a:cs typeface="Times New Roman" panose="02020603050405020304" pitchFamily="18" charset="0"/>
              </a:rPr>
              <a:t> duygularla çelişen eylemler; duyguları hızla açılır ya da kapanır) ya da bunları çıkarı için gösterir.(</a:t>
            </a:r>
            <a:r>
              <a:rPr lang="tr-TR" sz="2000" dirty="0" err="1" smtClean="0">
                <a:latin typeface="Times New Roman" panose="02020603050405020304" pitchFamily="18" charset="0"/>
                <a:cs typeface="Times New Roman" panose="02020603050405020304" pitchFamily="18" charset="0"/>
              </a:rPr>
              <a:t>örn.başkaları</a:t>
            </a:r>
            <a:r>
              <a:rPr lang="tr-TR" sz="2000" dirty="0" smtClean="0">
                <a:latin typeface="Times New Roman" panose="02020603050405020304" pitchFamily="18" charset="0"/>
                <a:cs typeface="Times New Roman" panose="02020603050405020304" pitchFamily="18" charset="0"/>
              </a:rPr>
              <a:t> ile oynamak ya  da başkalarının gözünü korkutmak için gösterilen duygular).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20</a:t>
            </a:fld>
            <a:endParaRPr lang="tr-TR"/>
          </a:p>
        </p:txBody>
      </p:sp>
    </p:spTree>
    <p:extLst>
      <p:ext uri="{BB962C8B-B14F-4D97-AF65-F5344CB8AC3E}">
        <p14:creationId xmlns:p14="http://schemas.microsoft.com/office/powerpoint/2010/main" val="2760055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706090"/>
          </a:xfrm>
        </p:spPr>
        <p:txBody>
          <a:bodyPr>
            <a:normAutofit fontScale="90000"/>
          </a:bodyPr>
          <a:lstStyle/>
          <a:p>
            <a:endParaRPr lang="tr-TR" dirty="0"/>
          </a:p>
        </p:txBody>
      </p:sp>
      <p:sp>
        <p:nvSpPr>
          <p:cNvPr id="3" name="İçerik Yer Tutucusu 2"/>
          <p:cNvSpPr>
            <a:spLocks noGrp="1"/>
          </p:cNvSpPr>
          <p:nvPr>
            <p:ph idx="1"/>
          </p:nvPr>
        </p:nvSpPr>
        <p:spPr>
          <a:xfrm>
            <a:off x="457200" y="1412776"/>
            <a:ext cx="8229600" cy="4713387"/>
          </a:xfrm>
        </p:spPr>
        <p:txBody>
          <a:bodyPr/>
          <a:lstStyle/>
          <a:p>
            <a:r>
              <a:rPr lang="tr-TR" sz="2000" b="1" dirty="0" smtClean="0">
                <a:latin typeface="Times New Roman" panose="02020603050405020304" pitchFamily="18" charset="0"/>
                <a:cs typeface="Times New Roman" panose="02020603050405020304" pitchFamily="18" charset="0"/>
              </a:rPr>
              <a:t>Ağır olmayan: </a:t>
            </a:r>
            <a:r>
              <a:rPr lang="tr-TR" sz="2000" dirty="0" smtClean="0">
                <a:latin typeface="Times New Roman" panose="02020603050405020304" pitchFamily="18" charset="0"/>
                <a:cs typeface="Times New Roman" panose="02020603050405020304" pitchFamily="18" charset="0"/>
              </a:rPr>
              <a:t>Varsa bile ,tanı koymak için gerekli davranım sorunlarından biraz daha çoğu vardır ve davranım sorunlarının başkalarına  oldukça az kötülüğü dokunur(</a:t>
            </a:r>
            <a:r>
              <a:rPr lang="tr-TR" sz="2000" dirty="0" err="1" smtClean="0">
                <a:latin typeface="Times New Roman" panose="02020603050405020304" pitchFamily="18" charset="0"/>
                <a:cs typeface="Times New Roman" panose="02020603050405020304" pitchFamily="18" charset="0"/>
              </a:rPr>
              <a:t>örn.yalan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söyleme,okuldan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kaçma,hava</a:t>
            </a:r>
            <a:r>
              <a:rPr lang="tr-TR" sz="2000" dirty="0" smtClean="0">
                <a:latin typeface="Times New Roman" panose="02020603050405020304" pitchFamily="18" charset="0"/>
                <a:cs typeface="Times New Roman" panose="02020603050405020304" pitchFamily="18" charset="0"/>
              </a:rPr>
              <a:t> karardıktan sonra izinsiz dışarda kalma, başka birtakım kuralları çiğneme).</a:t>
            </a:r>
          </a:p>
          <a:p>
            <a:r>
              <a:rPr lang="tr-TR" sz="2000" b="1" dirty="0" smtClean="0">
                <a:latin typeface="Times New Roman" panose="02020603050405020304" pitchFamily="18" charset="0"/>
                <a:cs typeface="Times New Roman" panose="02020603050405020304" pitchFamily="18" charset="0"/>
              </a:rPr>
              <a:t>Orta derecede: </a:t>
            </a:r>
            <a:r>
              <a:rPr lang="tr-TR" sz="2000" dirty="0" smtClean="0">
                <a:latin typeface="Times New Roman" panose="02020603050405020304" pitchFamily="18" charset="0"/>
                <a:cs typeface="Times New Roman" panose="02020603050405020304" pitchFamily="18" charset="0"/>
              </a:rPr>
              <a:t>Davranım sorunlarının sayısı ve başkaları üzerindeki etkisi ağır olmayanla ağır arasındadır(kişinin gözü önünde çalma, acımasızca davranma).</a:t>
            </a:r>
          </a:p>
          <a:p>
            <a:r>
              <a:rPr lang="tr-TR" sz="2000" b="1" dirty="0" err="1" smtClean="0">
                <a:latin typeface="Times New Roman" panose="02020603050405020304" pitchFamily="18" charset="0"/>
                <a:cs typeface="Times New Roman" panose="02020603050405020304" pitchFamily="18" charset="0"/>
              </a:rPr>
              <a:t>Ağır:</a:t>
            </a:r>
            <a:r>
              <a:rPr lang="tr-TR" sz="2000" dirty="0" err="1" smtClean="0">
                <a:latin typeface="Times New Roman" panose="02020603050405020304" pitchFamily="18" charset="0"/>
                <a:cs typeface="Times New Roman" panose="02020603050405020304" pitchFamily="18" charset="0"/>
              </a:rPr>
              <a:t>Tanı</a:t>
            </a:r>
            <a:r>
              <a:rPr lang="tr-TR" sz="2000" dirty="0" smtClean="0">
                <a:latin typeface="Times New Roman" panose="02020603050405020304" pitchFamily="18" charset="0"/>
                <a:cs typeface="Times New Roman" panose="02020603050405020304" pitchFamily="18" charset="0"/>
              </a:rPr>
              <a:t> koymak için gerekli davranım sorunlarının çoğu vardır ya da davranım sorunlarının başkalarına çok kötülüğü dokunur(</a:t>
            </a:r>
            <a:r>
              <a:rPr lang="tr-TR" sz="2000" dirty="0" err="1" smtClean="0">
                <a:latin typeface="Times New Roman" panose="02020603050405020304" pitchFamily="18" charset="0"/>
                <a:cs typeface="Times New Roman" panose="02020603050405020304" pitchFamily="18" charset="0"/>
              </a:rPr>
              <a:t>örn.cinsel</a:t>
            </a:r>
            <a:r>
              <a:rPr lang="tr-TR" sz="2000" dirty="0" smtClean="0">
                <a:latin typeface="Times New Roman" panose="02020603050405020304" pitchFamily="18" charset="0"/>
                <a:cs typeface="Times New Roman" panose="02020603050405020304" pitchFamily="18" charset="0"/>
              </a:rPr>
              <a:t> ilişkiye zorlama, acımasız davranışlarda bulunma, görünmeden çalma, kırarak içeri girme).</a:t>
            </a: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21</a:t>
            </a:fld>
            <a:endParaRPr lang="tr-TR"/>
          </a:p>
        </p:txBody>
      </p:sp>
    </p:spTree>
    <p:extLst>
      <p:ext uri="{BB962C8B-B14F-4D97-AF65-F5344CB8AC3E}">
        <p14:creationId xmlns:p14="http://schemas.microsoft.com/office/powerpoint/2010/main" val="3256838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latin typeface="Times New Roman" panose="02020603050405020304" pitchFamily="18" charset="0"/>
                <a:cs typeface="Times New Roman" panose="02020603050405020304" pitchFamily="18" charset="0"/>
              </a:rPr>
              <a:t>Davranışların nedenleri</a:t>
            </a:r>
            <a:endParaRPr lang="tr-TR" dirty="0">
              <a:latin typeface="Times New Roman" panose="02020603050405020304" pitchFamily="18" charset="0"/>
              <a:cs typeface="Times New Roman" panose="02020603050405020304" pitchFamily="18" charset="0"/>
            </a:endParaRPr>
          </a:p>
        </p:txBody>
      </p:sp>
      <p:grpSp>
        <p:nvGrpSpPr>
          <p:cNvPr id="4" name="Group 66"/>
          <p:cNvGrpSpPr>
            <a:grpSpLocks noGrp="1"/>
          </p:cNvGrpSpPr>
          <p:nvPr/>
        </p:nvGrpSpPr>
        <p:grpSpPr bwMode="auto">
          <a:xfrm>
            <a:off x="539552" y="1340768"/>
            <a:ext cx="8229600" cy="5184576"/>
            <a:chOff x="-3" y="0"/>
            <a:chExt cx="3279" cy="3132"/>
          </a:xfrm>
        </p:grpSpPr>
        <p:grpSp>
          <p:nvGrpSpPr>
            <p:cNvPr id="5" name="Group 67"/>
            <p:cNvGrpSpPr>
              <a:grpSpLocks/>
            </p:cNvGrpSpPr>
            <p:nvPr/>
          </p:nvGrpSpPr>
          <p:grpSpPr bwMode="auto">
            <a:xfrm>
              <a:off x="0" y="0"/>
              <a:ext cx="3273" cy="3129"/>
              <a:chOff x="0" y="0"/>
              <a:chExt cx="3273" cy="3129"/>
            </a:xfrm>
          </p:grpSpPr>
          <p:grpSp>
            <p:nvGrpSpPr>
              <p:cNvPr id="7" name="Group 68"/>
              <p:cNvGrpSpPr>
                <a:grpSpLocks/>
              </p:cNvGrpSpPr>
              <p:nvPr/>
            </p:nvGrpSpPr>
            <p:grpSpPr bwMode="auto">
              <a:xfrm>
                <a:off x="0" y="0"/>
                <a:ext cx="3142" cy="633"/>
                <a:chOff x="0" y="0"/>
                <a:chExt cx="3142" cy="633"/>
              </a:xfrm>
            </p:grpSpPr>
            <p:sp>
              <p:nvSpPr>
                <p:cNvPr id="65" name="Rectangle 69"/>
                <p:cNvSpPr>
                  <a:spLocks noChangeArrowheads="1"/>
                </p:cNvSpPr>
                <p:nvPr/>
              </p:nvSpPr>
              <p:spPr bwMode="auto">
                <a:xfrm>
                  <a:off x="43" y="0"/>
                  <a:ext cx="3099"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endParaRPr lang="en-US" sz="3600" b="1" i="0" dirty="0">
                    <a:solidFill>
                      <a:srgbClr val="FF0000"/>
                    </a:solidFill>
                    <a:latin typeface="Times New Roman" charset="0"/>
                  </a:endParaRPr>
                </a:p>
              </p:txBody>
            </p:sp>
            <p:sp>
              <p:nvSpPr>
                <p:cNvPr id="66" name="Rectangle 70"/>
                <p:cNvSpPr>
                  <a:spLocks noChangeArrowheads="1"/>
                </p:cNvSpPr>
                <p:nvPr/>
              </p:nvSpPr>
              <p:spPr bwMode="auto">
                <a:xfrm>
                  <a:off x="0" y="0"/>
                  <a:ext cx="669"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8" name="Group 71"/>
              <p:cNvGrpSpPr>
                <a:grpSpLocks/>
              </p:cNvGrpSpPr>
              <p:nvPr/>
            </p:nvGrpSpPr>
            <p:grpSpPr bwMode="auto">
              <a:xfrm>
                <a:off x="669" y="0"/>
                <a:ext cx="768" cy="633"/>
                <a:chOff x="669" y="0"/>
                <a:chExt cx="768" cy="633"/>
              </a:xfrm>
            </p:grpSpPr>
            <p:sp>
              <p:nvSpPr>
                <p:cNvPr id="63" name="Rectangle 72"/>
                <p:cNvSpPr>
                  <a:spLocks noChangeArrowheads="1"/>
                </p:cNvSpPr>
                <p:nvPr/>
              </p:nvSpPr>
              <p:spPr bwMode="auto">
                <a:xfrm>
                  <a:off x="712" y="0"/>
                  <a:ext cx="682"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b="1" i="0" dirty="0">
                      <a:solidFill>
                        <a:srgbClr val="FF0000"/>
                      </a:solidFill>
                      <a:latin typeface="Times New Roman" panose="02020603050405020304" pitchFamily="18" charset="0"/>
                      <a:cs typeface="Times New Roman" panose="02020603050405020304" pitchFamily="18" charset="0"/>
                    </a:rPr>
                    <a:t>Çocuğun Duygusu</a:t>
                  </a:r>
                  <a:endParaRPr lang="en-US" sz="3600" i="0" dirty="0">
                    <a:solidFill>
                      <a:srgbClr val="FF0000"/>
                    </a:solidFill>
                    <a:latin typeface="Times New Roman" panose="02020603050405020304" pitchFamily="18" charset="0"/>
                    <a:cs typeface="Times New Roman" panose="02020603050405020304" pitchFamily="18" charset="0"/>
                  </a:endParaRPr>
                </a:p>
              </p:txBody>
            </p:sp>
            <p:sp>
              <p:nvSpPr>
                <p:cNvPr id="64" name="Rectangle 73"/>
                <p:cNvSpPr>
                  <a:spLocks noChangeArrowheads="1"/>
                </p:cNvSpPr>
                <p:nvPr/>
              </p:nvSpPr>
              <p:spPr bwMode="auto">
                <a:xfrm>
                  <a:off x="669" y="0"/>
                  <a:ext cx="768"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9" name="Group 74"/>
              <p:cNvGrpSpPr>
                <a:grpSpLocks/>
              </p:cNvGrpSpPr>
              <p:nvPr/>
            </p:nvGrpSpPr>
            <p:grpSpPr bwMode="auto">
              <a:xfrm>
                <a:off x="1464" y="0"/>
                <a:ext cx="751" cy="653"/>
                <a:chOff x="1464" y="0"/>
                <a:chExt cx="751" cy="653"/>
              </a:xfrm>
            </p:grpSpPr>
            <p:sp>
              <p:nvSpPr>
                <p:cNvPr id="61" name="Rectangle 75"/>
                <p:cNvSpPr>
                  <a:spLocks noChangeArrowheads="1"/>
                </p:cNvSpPr>
                <p:nvPr/>
              </p:nvSpPr>
              <p:spPr bwMode="auto">
                <a:xfrm>
                  <a:off x="1480" y="0"/>
                  <a:ext cx="665"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b="1" i="0" dirty="0">
                      <a:solidFill>
                        <a:srgbClr val="FF0000"/>
                      </a:solidFill>
                      <a:latin typeface="Times New Roman" panose="02020603050405020304" pitchFamily="18" charset="0"/>
                      <a:cs typeface="Times New Roman" panose="02020603050405020304" pitchFamily="18" charset="0"/>
                    </a:rPr>
                    <a:t>Çocuğun Gerçek Mesajı</a:t>
                  </a:r>
                  <a:endParaRPr lang="en-US" sz="3600" i="0" dirty="0">
                    <a:solidFill>
                      <a:srgbClr val="FF0000"/>
                    </a:solidFill>
                    <a:latin typeface="Times New Roman" panose="02020603050405020304" pitchFamily="18" charset="0"/>
                    <a:cs typeface="Times New Roman" panose="02020603050405020304" pitchFamily="18" charset="0"/>
                  </a:endParaRPr>
                </a:p>
              </p:txBody>
            </p:sp>
            <p:sp>
              <p:nvSpPr>
                <p:cNvPr id="62" name="Rectangle 76"/>
                <p:cNvSpPr>
                  <a:spLocks noChangeArrowheads="1"/>
                </p:cNvSpPr>
                <p:nvPr/>
              </p:nvSpPr>
              <p:spPr bwMode="auto">
                <a:xfrm>
                  <a:off x="1464" y="20"/>
                  <a:ext cx="751"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0" name="Group 77"/>
              <p:cNvGrpSpPr>
                <a:grpSpLocks/>
              </p:cNvGrpSpPr>
              <p:nvPr/>
            </p:nvGrpSpPr>
            <p:grpSpPr bwMode="auto">
              <a:xfrm>
                <a:off x="2188" y="0"/>
                <a:ext cx="1085" cy="633"/>
                <a:chOff x="2188" y="0"/>
                <a:chExt cx="1085" cy="633"/>
              </a:xfrm>
            </p:grpSpPr>
            <p:sp>
              <p:nvSpPr>
                <p:cNvPr id="59" name="Rectangle 78"/>
                <p:cNvSpPr>
                  <a:spLocks noChangeArrowheads="1"/>
                </p:cNvSpPr>
                <p:nvPr/>
              </p:nvSpPr>
              <p:spPr bwMode="auto">
                <a:xfrm>
                  <a:off x="2231" y="0"/>
                  <a:ext cx="999"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b="1" i="0" dirty="0">
                      <a:solidFill>
                        <a:srgbClr val="FF0000"/>
                      </a:solidFill>
                      <a:latin typeface="Times New Roman" panose="02020603050405020304" pitchFamily="18" charset="0"/>
                      <a:cs typeface="Times New Roman" panose="02020603050405020304" pitchFamily="18" charset="0"/>
                    </a:rPr>
                    <a:t>Uygun Yaklaşım</a:t>
                  </a:r>
                  <a:endParaRPr lang="en-US" sz="3600" i="0" dirty="0">
                    <a:solidFill>
                      <a:srgbClr val="FF0000"/>
                    </a:solidFill>
                    <a:latin typeface="Times New Roman" panose="02020603050405020304" pitchFamily="18" charset="0"/>
                    <a:cs typeface="Times New Roman" panose="02020603050405020304" pitchFamily="18" charset="0"/>
                  </a:endParaRPr>
                </a:p>
              </p:txBody>
            </p:sp>
            <p:sp>
              <p:nvSpPr>
                <p:cNvPr id="60" name="Rectangle 79"/>
                <p:cNvSpPr>
                  <a:spLocks noChangeArrowheads="1"/>
                </p:cNvSpPr>
                <p:nvPr/>
              </p:nvSpPr>
              <p:spPr bwMode="auto">
                <a:xfrm>
                  <a:off x="2188" y="0"/>
                  <a:ext cx="1085"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1" name="Group 80"/>
              <p:cNvGrpSpPr>
                <a:grpSpLocks/>
              </p:cNvGrpSpPr>
              <p:nvPr/>
            </p:nvGrpSpPr>
            <p:grpSpPr bwMode="auto">
              <a:xfrm>
                <a:off x="0" y="633"/>
                <a:ext cx="669" cy="576"/>
                <a:chOff x="0" y="633"/>
                <a:chExt cx="669" cy="576"/>
              </a:xfrm>
            </p:grpSpPr>
            <p:sp>
              <p:nvSpPr>
                <p:cNvPr id="57" name="Rectangle 81"/>
                <p:cNvSpPr>
                  <a:spLocks noChangeArrowheads="1"/>
                </p:cNvSpPr>
                <p:nvPr/>
              </p:nvSpPr>
              <p:spPr bwMode="auto">
                <a:xfrm>
                  <a:off x="41" y="633"/>
                  <a:ext cx="583" cy="576"/>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Dikkat Çekmek</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0000"/>
                    </a:solidFill>
                    <a:latin typeface="Times New Roman" charset="0"/>
                  </a:endParaRPr>
                </a:p>
              </p:txBody>
            </p:sp>
            <p:sp>
              <p:nvSpPr>
                <p:cNvPr id="58" name="Rectangle 82"/>
                <p:cNvSpPr>
                  <a:spLocks noChangeArrowheads="1"/>
                </p:cNvSpPr>
                <p:nvPr/>
              </p:nvSpPr>
              <p:spPr bwMode="auto">
                <a:xfrm>
                  <a:off x="0" y="633"/>
                  <a:ext cx="669"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2" name="Group 83"/>
              <p:cNvGrpSpPr>
                <a:grpSpLocks/>
              </p:cNvGrpSpPr>
              <p:nvPr/>
            </p:nvGrpSpPr>
            <p:grpSpPr bwMode="auto">
              <a:xfrm>
                <a:off x="669" y="633"/>
                <a:ext cx="768" cy="576"/>
                <a:chOff x="669" y="633"/>
                <a:chExt cx="768" cy="576"/>
              </a:xfrm>
            </p:grpSpPr>
            <p:sp>
              <p:nvSpPr>
                <p:cNvPr id="55" name="Rectangle 84"/>
                <p:cNvSpPr>
                  <a:spLocks noChangeArrowheads="1"/>
                </p:cNvSpPr>
                <p:nvPr/>
              </p:nvSpPr>
              <p:spPr bwMode="auto">
                <a:xfrm>
                  <a:off x="712" y="633"/>
                  <a:ext cx="682"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Sıkılma,</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İlgi ihtiyacı</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latin typeface="Times New Roman" panose="02020603050405020304" pitchFamily="18" charset="0"/>
                    <a:cs typeface="Times New Roman" panose="02020603050405020304" pitchFamily="18" charset="0"/>
                  </a:endParaRPr>
                </a:p>
              </p:txBody>
            </p:sp>
            <p:sp>
              <p:nvSpPr>
                <p:cNvPr id="56" name="Rectangle 85"/>
                <p:cNvSpPr>
                  <a:spLocks noChangeArrowheads="1"/>
                </p:cNvSpPr>
                <p:nvPr/>
              </p:nvSpPr>
              <p:spPr bwMode="auto">
                <a:xfrm>
                  <a:off x="669" y="633"/>
                  <a:ext cx="768"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3" name="Group 86"/>
              <p:cNvGrpSpPr>
                <a:grpSpLocks/>
              </p:cNvGrpSpPr>
              <p:nvPr/>
            </p:nvGrpSpPr>
            <p:grpSpPr bwMode="auto">
              <a:xfrm>
                <a:off x="1437" y="633"/>
                <a:ext cx="751" cy="576"/>
                <a:chOff x="1437" y="633"/>
                <a:chExt cx="751" cy="576"/>
              </a:xfrm>
            </p:grpSpPr>
            <p:sp>
              <p:nvSpPr>
                <p:cNvPr id="53" name="Rectangle 87"/>
                <p:cNvSpPr>
                  <a:spLocks noChangeArrowheads="1"/>
                </p:cNvSpPr>
                <p:nvPr/>
              </p:nvSpPr>
              <p:spPr bwMode="auto">
                <a:xfrm>
                  <a:off x="1464" y="633"/>
                  <a:ext cx="681"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cs typeface="Arial" charset="0"/>
                    </a:rPr>
                    <a:t>“</a:t>
                  </a:r>
                  <a:r>
                    <a:rPr lang="tr-TR" sz="1600" i="0" dirty="0">
                      <a:latin typeface="Times New Roman" panose="02020603050405020304" pitchFamily="18" charset="0"/>
                      <a:cs typeface="Times New Roman" panose="02020603050405020304" pitchFamily="18" charset="0"/>
                    </a:rPr>
                    <a:t>Beni </a:t>
                  </a:r>
                  <a:r>
                    <a:rPr lang="tr-TR" sz="1600" i="0" dirty="0" smtClean="0">
                      <a:latin typeface="Times New Roman" panose="02020603050405020304" pitchFamily="18" charset="0"/>
                      <a:cs typeface="Times New Roman" panose="02020603050405020304" pitchFamily="18" charset="0"/>
                    </a:rPr>
                    <a:t>farkında ol” </a:t>
                  </a:r>
                  <a:r>
                    <a:rPr lang="tr-TR" sz="1600" i="0" dirty="0">
                      <a:latin typeface="Times New Roman" panose="02020603050405020304" pitchFamily="18" charset="0"/>
                      <a:cs typeface="Times New Roman" panose="02020603050405020304" pitchFamily="18" charset="0"/>
                    </a:rPr>
                    <a:t>“Benimle ilgilen”</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54" name="Rectangle 88"/>
                <p:cNvSpPr>
                  <a:spLocks noChangeArrowheads="1"/>
                </p:cNvSpPr>
                <p:nvPr/>
              </p:nvSpPr>
              <p:spPr bwMode="auto">
                <a:xfrm>
                  <a:off x="1437" y="633"/>
                  <a:ext cx="751"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4" name="Group 89"/>
              <p:cNvGrpSpPr>
                <a:grpSpLocks/>
              </p:cNvGrpSpPr>
              <p:nvPr/>
            </p:nvGrpSpPr>
            <p:grpSpPr bwMode="auto">
              <a:xfrm>
                <a:off x="2188" y="633"/>
                <a:ext cx="1085" cy="576"/>
                <a:chOff x="2188" y="633"/>
                <a:chExt cx="1085" cy="576"/>
              </a:xfrm>
            </p:grpSpPr>
            <p:sp>
              <p:nvSpPr>
                <p:cNvPr id="51" name="Rectangle 90"/>
                <p:cNvSpPr>
                  <a:spLocks noChangeArrowheads="1"/>
                </p:cNvSpPr>
                <p:nvPr/>
              </p:nvSpPr>
              <p:spPr bwMode="auto">
                <a:xfrm>
                  <a:off x="2231" y="633"/>
                  <a:ext cx="999"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Ortamı zenginleştirmek, uygun davrandığında ilgilenmek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52" name="Rectangle 91"/>
                <p:cNvSpPr>
                  <a:spLocks noChangeArrowheads="1"/>
                </p:cNvSpPr>
                <p:nvPr/>
              </p:nvSpPr>
              <p:spPr bwMode="auto">
                <a:xfrm>
                  <a:off x="2188" y="633"/>
                  <a:ext cx="1085"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5" name="Group 92"/>
              <p:cNvGrpSpPr>
                <a:grpSpLocks/>
              </p:cNvGrpSpPr>
              <p:nvPr/>
            </p:nvGrpSpPr>
            <p:grpSpPr bwMode="auto">
              <a:xfrm>
                <a:off x="0" y="1209"/>
                <a:ext cx="669" cy="672"/>
                <a:chOff x="0" y="1209"/>
                <a:chExt cx="669" cy="672"/>
              </a:xfrm>
            </p:grpSpPr>
            <p:sp>
              <p:nvSpPr>
                <p:cNvPr id="49" name="Rectangle 93"/>
                <p:cNvSpPr>
                  <a:spLocks noChangeArrowheads="1"/>
                </p:cNvSpPr>
                <p:nvPr/>
              </p:nvSpPr>
              <p:spPr bwMode="auto">
                <a:xfrm>
                  <a:off x="43" y="1209"/>
                  <a:ext cx="583" cy="672"/>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Güç mücadelesi</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FF00"/>
                    </a:solidFill>
                    <a:latin typeface="Times New Roman" panose="02020603050405020304" pitchFamily="18" charset="0"/>
                    <a:cs typeface="Times New Roman" panose="02020603050405020304" pitchFamily="18" charset="0"/>
                  </a:endParaRPr>
                </a:p>
              </p:txBody>
            </p:sp>
            <p:sp>
              <p:nvSpPr>
                <p:cNvPr id="50" name="Rectangle 94"/>
                <p:cNvSpPr>
                  <a:spLocks noChangeArrowheads="1"/>
                </p:cNvSpPr>
                <p:nvPr/>
              </p:nvSpPr>
              <p:spPr bwMode="auto">
                <a:xfrm>
                  <a:off x="0" y="1209"/>
                  <a:ext cx="669"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6" name="Group 95"/>
              <p:cNvGrpSpPr>
                <a:grpSpLocks/>
              </p:cNvGrpSpPr>
              <p:nvPr/>
            </p:nvGrpSpPr>
            <p:grpSpPr bwMode="auto">
              <a:xfrm>
                <a:off x="669" y="1209"/>
                <a:ext cx="768" cy="672"/>
                <a:chOff x="669" y="1209"/>
                <a:chExt cx="768" cy="672"/>
              </a:xfrm>
            </p:grpSpPr>
            <p:sp>
              <p:nvSpPr>
                <p:cNvPr id="47" name="Rectangle 96"/>
                <p:cNvSpPr>
                  <a:spLocks noChangeArrowheads="1"/>
                </p:cNvSpPr>
                <p:nvPr/>
              </p:nvSpPr>
              <p:spPr bwMode="auto">
                <a:xfrm>
                  <a:off x="712" y="1209"/>
                  <a:ext cx="682"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Kontrol ve tehdit hissetme</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8" name="Rectangle 97"/>
                <p:cNvSpPr>
                  <a:spLocks noChangeArrowheads="1"/>
                </p:cNvSpPr>
                <p:nvPr/>
              </p:nvSpPr>
              <p:spPr bwMode="auto">
                <a:xfrm>
                  <a:off x="669" y="1209"/>
                  <a:ext cx="768"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7" name="Group 98"/>
              <p:cNvGrpSpPr>
                <a:grpSpLocks/>
              </p:cNvGrpSpPr>
              <p:nvPr/>
            </p:nvGrpSpPr>
            <p:grpSpPr bwMode="auto">
              <a:xfrm>
                <a:off x="1437" y="1209"/>
                <a:ext cx="751" cy="672"/>
                <a:chOff x="1437" y="1209"/>
                <a:chExt cx="751" cy="672"/>
              </a:xfrm>
            </p:grpSpPr>
            <p:sp>
              <p:nvSpPr>
                <p:cNvPr id="45" name="Rectangle 99"/>
                <p:cNvSpPr>
                  <a:spLocks noChangeArrowheads="1"/>
                </p:cNvSpPr>
                <p:nvPr/>
              </p:nvSpPr>
              <p:spPr bwMode="auto">
                <a:xfrm>
                  <a:off x="1480" y="1209"/>
                  <a:ext cx="665"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“Benim dediğim olacak”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latin typeface="Times New Roman" charset="0"/>
                  </a:endParaRPr>
                </a:p>
              </p:txBody>
            </p:sp>
            <p:sp>
              <p:nvSpPr>
                <p:cNvPr id="46" name="Rectangle 100"/>
                <p:cNvSpPr>
                  <a:spLocks noChangeArrowheads="1"/>
                </p:cNvSpPr>
                <p:nvPr/>
              </p:nvSpPr>
              <p:spPr bwMode="auto">
                <a:xfrm>
                  <a:off x="1437" y="1209"/>
                  <a:ext cx="751"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8" name="Group 101"/>
              <p:cNvGrpSpPr>
                <a:grpSpLocks/>
              </p:cNvGrpSpPr>
              <p:nvPr/>
            </p:nvGrpSpPr>
            <p:grpSpPr bwMode="auto">
              <a:xfrm>
                <a:off x="2188" y="1209"/>
                <a:ext cx="1085" cy="672"/>
                <a:chOff x="2188" y="1209"/>
                <a:chExt cx="1085" cy="672"/>
              </a:xfrm>
            </p:grpSpPr>
            <p:sp>
              <p:nvSpPr>
                <p:cNvPr id="43" name="Rectangle 102"/>
                <p:cNvSpPr>
                  <a:spLocks noChangeArrowheads="1"/>
                </p:cNvSpPr>
                <p:nvPr/>
              </p:nvSpPr>
              <p:spPr bwMode="auto">
                <a:xfrm>
                  <a:off x="2231" y="1209"/>
                  <a:ext cx="999"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Güç mücadelesine girmemek, direnmeyi azaltacak uygulamalara geçmek, seçenek sunmak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4" name="Rectangle 103"/>
                <p:cNvSpPr>
                  <a:spLocks noChangeArrowheads="1"/>
                </p:cNvSpPr>
                <p:nvPr/>
              </p:nvSpPr>
              <p:spPr bwMode="auto">
                <a:xfrm>
                  <a:off x="2188" y="1209"/>
                  <a:ext cx="1085"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9" name="Group 104"/>
              <p:cNvGrpSpPr>
                <a:grpSpLocks/>
              </p:cNvGrpSpPr>
              <p:nvPr/>
            </p:nvGrpSpPr>
            <p:grpSpPr bwMode="auto">
              <a:xfrm>
                <a:off x="0" y="1881"/>
                <a:ext cx="669" cy="672"/>
                <a:chOff x="0" y="1881"/>
                <a:chExt cx="669" cy="672"/>
              </a:xfrm>
            </p:grpSpPr>
            <p:sp>
              <p:nvSpPr>
                <p:cNvPr id="41" name="Rectangle 105"/>
                <p:cNvSpPr>
                  <a:spLocks noChangeArrowheads="1"/>
                </p:cNvSpPr>
                <p:nvPr/>
              </p:nvSpPr>
              <p:spPr bwMode="auto">
                <a:xfrm>
                  <a:off x="43" y="1881"/>
                  <a:ext cx="583" cy="672"/>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Öç alma</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2" name="Rectangle 106"/>
                <p:cNvSpPr>
                  <a:spLocks noChangeArrowheads="1"/>
                </p:cNvSpPr>
                <p:nvPr/>
              </p:nvSpPr>
              <p:spPr bwMode="auto">
                <a:xfrm>
                  <a:off x="0" y="1881"/>
                  <a:ext cx="669"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0" name="Group 107"/>
              <p:cNvGrpSpPr>
                <a:grpSpLocks/>
              </p:cNvGrpSpPr>
              <p:nvPr/>
            </p:nvGrpSpPr>
            <p:grpSpPr bwMode="auto">
              <a:xfrm>
                <a:off x="669" y="1881"/>
                <a:ext cx="768" cy="672"/>
                <a:chOff x="669" y="1881"/>
                <a:chExt cx="768" cy="672"/>
              </a:xfrm>
            </p:grpSpPr>
            <p:sp>
              <p:nvSpPr>
                <p:cNvPr id="39" name="Rectangle 108"/>
                <p:cNvSpPr>
                  <a:spLocks noChangeArrowheads="1"/>
                </p:cNvSpPr>
                <p:nvPr/>
              </p:nvSpPr>
              <p:spPr bwMode="auto">
                <a:xfrm>
                  <a:off x="712" y="1881"/>
                  <a:ext cx="682"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İncinme, haksızlığa uğradığını düşünme</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0" name="Rectangle 109"/>
                <p:cNvSpPr>
                  <a:spLocks noChangeArrowheads="1"/>
                </p:cNvSpPr>
                <p:nvPr/>
              </p:nvSpPr>
              <p:spPr bwMode="auto">
                <a:xfrm>
                  <a:off x="669" y="1881"/>
                  <a:ext cx="768"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1" name="Group 110"/>
              <p:cNvGrpSpPr>
                <a:grpSpLocks/>
              </p:cNvGrpSpPr>
              <p:nvPr/>
            </p:nvGrpSpPr>
            <p:grpSpPr bwMode="auto">
              <a:xfrm>
                <a:off x="1437" y="1881"/>
                <a:ext cx="751" cy="672"/>
                <a:chOff x="1437" y="1881"/>
                <a:chExt cx="751" cy="672"/>
              </a:xfrm>
            </p:grpSpPr>
            <p:sp>
              <p:nvSpPr>
                <p:cNvPr id="37" name="Rectangle 111"/>
                <p:cNvSpPr>
                  <a:spLocks noChangeArrowheads="1"/>
                </p:cNvSpPr>
                <p:nvPr/>
              </p:nvSpPr>
              <p:spPr bwMode="auto">
                <a:xfrm>
                  <a:off x="1480" y="1881"/>
                  <a:ext cx="665"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cs typeface="Arial" charset="0"/>
                    </a:rPr>
                    <a:t>“</a:t>
                  </a:r>
                  <a:r>
                    <a:rPr lang="tr-TR" sz="1600" i="0" dirty="0">
                      <a:latin typeface="Times New Roman" panose="02020603050405020304" pitchFamily="18" charset="0"/>
                      <a:cs typeface="Times New Roman" panose="02020603050405020304" pitchFamily="18" charset="0"/>
                    </a:rPr>
                    <a:t>Ben de seni incitebilirim”</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panose="02020603050405020304" pitchFamily="18" charset="0"/>
                    <a:cs typeface="Times New Roman" panose="02020603050405020304" pitchFamily="18" charset="0"/>
                  </a:endParaRPr>
                </a:p>
              </p:txBody>
            </p:sp>
            <p:sp>
              <p:nvSpPr>
                <p:cNvPr id="38" name="Rectangle 112"/>
                <p:cNvSpPr>
                  <a:spLocks noChangeArrowheads="1"/>
                </p:cNvSpPr>
                <p:nvPr/>
              </p:nvSpPr>
              <p:spPr bwMode="auto">
                <a:xfrm>
                  <a:off x="1437" y="1881"/>
                  <a:ext cx="751"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2" name="Group 113"/>
              <p:cNvGrpSpPr>
                <a:grpSpLocks/>
              </p:cNvGrpSpPr>
              <p:nvPr/>
            </p:nvGrpSpPr>
            <p:grpSpPr bwMode="auto">
              <a:xfrm>
                <a:off x="2188" y="1881"/>
                <a:ext cx="1085" cy="697"/>
                <a:chOff x="2188" y="1881"/>
                <a:chExt cx="1085" cy="697"/>
              </a:xfrm>
            </p:grpSpPr>
            <p:sp>
              <p:nvSpPr>
                <p:cNvPr id="35" name="Rectangle 114"/>
                <p:cNvSpPr>
                  <a:spLocks noChangeArrowheads="1"/>
                </p:cNvSpPr>
                <p:nvPr/>
              </p:nvSpPr>
              <p:spPr bwMode="auto">
                <a:xfrm>
                  <a:off x="2269" y="1906"/>
                  <a:ext cx="999"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Misilleme yapmamak, önce sakinleşmek, sonra birlikte sorun çözmek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36" name="Rectangle 115"/>
                <p:cNvSpPr>
                  <a:spLocks noChangeArrowheads="1"/>
                </p:cNvSpPr>
                <p:nvPr/>
              </p:nvSpPr>
              <p:spPr bwMode="auto">
                <a:xfrm>
                  <a:off x="2188" y="1881"/>
                  <a:ext cx="1085"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3" name="Group 116"/>
              <p:cNvGrpSpPr>
                <a:grpSpLocks/>
              </p:cNvGrpSpPr>
              <p:nvPr/>
            </p:nvGrpSpPr>
            <p:grpSpPr bwMode="auto">
              <a:xfrm>
                <a:off x="0" y="2553"/>
                <a:ext cx="669" cy="576"/>
                <a:chOff x="0" y="2553"/>
                <a:chExt cx="669" cy="576"/>
              </a:xfrm>
            </p:grpSpPr>
            <p:sp>
              <p:nvSpPr>
                <p:cNvPr id="33" name="Rectangle 117"/>
                <p:cNvSpPr>
                  <a:spLocks noChangeArrowheads="1"/>
                </p:cNvSpPr>
                <p:nvPr/>
              </p:nvSpPr>
              <p:spPr bwMode="auto">
                <a:xfrm>
                  <a:off x="43" y="2553"/>
                  <a:ext cx="583" cy="576"/>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Yetersizlik</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0000"/>
                    </a:solidFill>
                    <a:latin typeface="Times New Roman" charset="0"/>
                  </a:endParaRPr>
                </a:p>
              </p:txBody>
            </p:sp>
            <p:sp>
              <p:nvSpPr>
                <p:cNvPr id="34" name="Rectangle 118"/>
                <p:cNvSpPr>
                  <a:spLocks noChangeArrowheads="1"/>
                </p:cNvSpPr>
                <p:nvPr/>
              </p:nvSpPr>
              <p:spPr bwMode="auto">
                <a:xfrm>
                  <a:off x="0" y="2553"/>
                  <a:ext cx="669"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4" name="Group 119"/>
              <p:cNvGrpSpPr>
                <a:grpSpLocks/>
              </p:cNvGrpSpPr>
              <p:nvPr/>
            </p:nvGrpSpPr>
            <p:grpSpPr bwMode="auto">
              <a:xfrm>
                <a:off x="669" y="2553"/>
                <a:ext cx="768" cy="576"/>
                <a:chOff x="669" y="2553"/>
                <a:chExt cx="768" cy="576"/>
              </a:xfrm>
            </p:grpSpPr>
            <p:sp>
              <p:nvSpPr>
                <p:cNvPr id="31" name="Rectangle 120"/>
                <p:cNvSpPr>
                  <a:spLocks noChangeArrowheads="1"/>
                </p:cNvSpPr>
                <p:nvPr/>
              </p:nvSpPr>
              <p:spPr bwMode="auto">
                <a:xfrm>
                  <a:off x="712" y="2553"/>
                  <a:ext cx="682"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Kendini yetersiz hissetme, güvensizlik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32" name="Rectangle 121"/>
                <p:cNvSpPr>
                  <a:spLocks noChangeArrowheads="1"/>
                </p:cNvSpPr>
                <p:nvPr/>
              </p:nvSpPr>
              <p:spPr bwMode="auto">
                <a:xfrm>
                  <a:off x="669" y="2553"/>
                  <a:ext cx="768"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5" name="Group 122"/>
              <p:cNvGrpSpPr>
                <a:grpSpLocks/>
              </p:cNvGrpSpPr>
              <p:nvPr/>
            </p:nvGrpSpPr>
            <p:grpSpPr bwMode="auto">
              <a:xfrm>
                <a:off x="1437" y="2553"/>
                <a:ext cx="751" cy="576"/>
                <a:chOff x="1437" y="2553"/>
                <a:chExt cx="751" cy="576"/>
              </a:xfrm>
            </p:grpSpPr>
            <p:sp>
              <p:nvSpPr>
                <p:cNvPr id="29" name="Rectangle 123"/>
                <p:cNvSpPr>
                  <a:spLocks noChangeArrowheads="1"/>
                </p:cNvSpPr>
                <p:nvPr/>
              </p:nvSpPr>
              <p:spPr bwMode="auto">
                <a:xfrm>
                  <a:off x="1480" y="2588"/>
                  <a:ext cx="665" cy="541"/>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“Hiç bir şeyi iyi yapamıyorum”, “Beni zorlama</a:t>
                  </a:r>
                  <a:r>
                    <a:rPr lang="tr-TR" sz="1600" i="0" dirty="0">
                      <a:cs typeface="Arial" charset="0"/>
                    </a:rPr>
                    <a:t>”</a:t>
                  </a:r>
                  <a:endParaRPr lang="en-US" i="0" dirty="0">
                    <a:latin typeface="Times New Roman" charset="0"/>
                    <a:cs typeface="Times New Roman"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30" name="Rectangle 124"/>
                <p:cNvSpPr>
                  <a:spLocks noChangeArrowheads="1"/>
                </p:cNvSpPr>
                <p:nvPr/>
              </p:nvSpPr>
              <p:spPr bwMode="auto">
                <a:xfrm>
                  <a:off x="1437" y="2553"/>
                  <a:ext cx="751"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6" name="Group 125"/>
              <p:cNvGrpSpPr>
                <a:grpSpLocks/>
              </p:cNvGrpSpPr>
              <p:nvPr/>
            </p:nvGrpSpPr>
            <p:grpSpPr bwMode="auto">
              <a:xfrm>
                <a:off x="2188" y="2553"/>
                <a:ext cx="1085" cy="576"/>
                <a:chOff x="2188" y="2553"/>
                <a:chExt cx="1085" cy="576"/>
              </a:xfrm>
            </p:grpSpPr>
            <p:sp>
              <p:nvSpPr>
                <p:cNvPr id="27" name="Rectangle 126"/>
                <p:cNvSpPr>
                  <a:spLocks noChangeArrowheads="1"/>
                </p:cNvSpPr>
                <p:nvPr/>
              </p:nvSpPr>
              <p:spPr bwMode="auto">
                <a:xfrm>
                  <a:off x="2231" y="2553"/>
                  <a:ext cx="999"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Başarılarını görmek,  başarı olmasını sağlayacak fırsat yaratmak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28" name="Rectangle 127"/>
                <p:cNvSpPr>
                  <a:spLocks noChangeArrowheads="1"/>
                </p:cNvSpPr>
                <p:nvPr/>
              </p:nvSpPr>
              <p:spPr bwMode="auto">
                <a:xfrm>
                  <a:off x="2188" y="2553"/>
                  <a:ext cx="1085"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sp>
          <p:nvSpPr>
            <p:cNvPr id="6" name="Rectangle 128"/>
            <p:cNvSpPr>
              <a:spLocks noChangeArrowheads="1"/>
            </p:cNvSpPr>
            <p:nvPr/>
          </p:nvSpPr>
          <p:spPr bwMode="auto">
            <a:xfrm>
              <a:off x="-3" y="125"/>
              <a:ext cx="3279" cy="3007"/>
            </a:xfrm>
            <a:prstGeom prst="rect">
              <a:avLst/>
            </a:prstGeom>
            <a:noFill/>
            <a:ln w="11112">
              <a:solidFill>
                <a:srgbClr val="A0A0A0"/>
              </a:solidFill>
              <a:miter lim="800000"/>
              <a:headEnd type="none" w="sm" len="sm"/>
              <a:tailEnd type="none" w="sm" len="sm"/>
            </a:ln>
            <a:effectLst/>
          </p:spPr>
          <p:txBody>
            <a:bodyPr wrap="none"/>
            <a:lstStyle/>
            <a:p>
              <a:endParaRPr lang="tr-TR"/>
            </a:p>
          </p:txBody>
        </p:sp>
      </p:grpSp>
      <p:sp>
        <p:nvSpPr>
          <p:cNvPr id="3" name="Slayt Numarası Yer Tutucusu 2"/>
          <p:cNvSpPr>
            <a:spLocks noGrp="1"/>
          </p:cNvSpPr>
          <p:nvPr>
            <p:ph type="sldNum" sz="quarter" idx="12"/>
          </p:nvPr>
        </p:nvSpPr>
        <p:spPr/>
        <p:txBody>
          <a:bodyPr/>
          <a:lstStyle/>
          <a:p>
            <a:fld id="{AA4220B3-25AC-4702-824C-6343BAF2C387}" type="slidenum">
              <a:rPr lang="tr-TR" smtClean="0"/>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692696"/>
            <a:ext cx="8229600" cy="1512168"/>
          </a:xfrm>
        </p:spPr>
        <p:txBody>
          <a:bodyPr>
            <a:normAutofit fontScale="90000"/>
          </a:bodyPr>
          <a:lstStyle/>
          <a:p>
            <a:r>
              <a:rPr lang="tr-TR" dirty="0" smtClean="0">
                <a:latin typeface="Times New Roman" panose="02020603050405020304" pitchFamily="18" charset="0"/>
                <a:cs typeface="Times New Roman" panose="02020603050405020304" pitchFamily="18" charset="0"/>
              </a:rPr>
              <a:t>İstenmeyen Davranışlarla </a:t>
            </a:r>
            <a:r>
              <a:rPr lang="tr-TR" dirty="0" err="1" smtClean="0">
                <a:latin typeface="Times New Roman" panose="02020603050405020304" pitchFamily="18" charset="0"/>
                <a:cs typeface="Times New Roman" panose="02020603050405020304" pitchFamily="18" charset="0"/>
              </a:rPr>
              <a:t>Başetmede</a:t>
            </a:r>
            <a:r>
              <a:rPr lang="tr-TR" dirty="0" smtClean="0">
                <a:latin typeface="Times New Roman" panose="02020603050405020304" pitchFamily="18" charset="0"/>
                <a:cs typeface="Times New Roman" panose="02020603050405020304" pitchFamily="18" charset="0"/>
              </a:rPr>
              <a:t> Disiplin mı,disiplin eğitimi mı?</a:t>
            </a:r>
            <a:endParaRPr lang="tr-TR" dirty="0">
              <a:latin typeface="Times New Roman" panose="02020603050405020304" pitchFamily="18" charset="0"/>
              <a:cs typeface="Times New Roman" panose="02020603050405020304" pitchFamily="18" charset="0"/>
            </a:endParaRPr>
          </a:p>
        </p:txBody>
      </p:sp>
      <p:pic>
        <p:nvPicPr>
          <p:cNvPr id="10242" name="Picture 2" descr="D:\Desktop\İlgili Resimler\images (9).jpg"/>
          <p:cNvPicPr>
            <a:picLocks noGrp="1" noChangeAspect="1" noChangeArrowheads="1"/>
          </p:cNvPicPr>
          <p:nvPr>
            <p:ph idx="1"/>
          </p:nvPr>
        </p:nvPicPr>
        <p:blipFill>
          <a:blip r:embed="rId2" cstate="print"/>
          <a:srcRect/>
          <a:stretch>
            <a:fillRect/>
          </a:stretch>
        </p:blipFill>
        <p:spPr bwMode="auto">
          <a:xfrm>
            <a:off x="899592" y="2204864"/>
            <a:ext cx="7787208" cy="3528392"/>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0800000" flipV="1">
            <a:off x="457200" y="359362"/>
            <a:ext cx="8229600" cy="2160240"/>
          </a:xfrm>
        </p:spPr>
        <p:txBody>
          <a:bodyPr>
            <a:normAutofit/>
          </a:bodyPr>
          <a:lstStyle/>
          <a:p>
            <a:r>
              <a:rPr lang="tr-TR" sz="3100" b="1" dirty="0" smtClean="0">
                <a:latin typeface="Times New Roman" panose="02020603050405020304" pitchFamily="18" charset="0"/>
                <a:cs typeface="Times New Roman" panose="02020603050405020304" pitchFamily="18" charset="0"/>
              </a:rPr>
              <a:t>Davranış bozukluğu ile normal davranışları   veya uyum problemlerini nasıl ayırt edeceğimizi tekrar hatırlayalım</a:t>
            </a:r>
            <a:r>
              <a:rPr lang="tr-TR" dirty="0" smtClean="0"/>
              <a:t>.</a:t>
            </a:r>
            <a:endParaRPr lang="tr-TR" dirty="0"/>
          </a:p>
        </p:txBody>
      </p:sp>
      <p:sp>
        <p:nvSpPr>
          <p:cNvPr id="3" name="2 İçerik Yer Tutucusu"/>
          <p:cNvSpPr>
            <a:spLocks noGrp="1"/>
          </p:cNvSpPr>
          <p:nvPr>
            <p:ph idx="1"/>
          </p:nvPr>
        </p:nvSpPr>
        <p:spPr>
          <a:xfrm>
            <a:off x="457200" y="2708920"/>
            <a:ext cx="8229600" cy="3816424"/>
          </a:xfrm>
        </p:spPr>
        <p:txBody>
          <a:bodyPr>
            <a:normAutofit fontScale="92500" lnSpcReduction="10000"/>
          </a:bodyPr>
          <a:lstStyle/>
          <a:p>
            <a:r>
              <a:rPr lang="tr-TR" altLang="tr-TR" sz="2400" dirty="0" smtClean="0">
                <a:latin typeface="Times New Roman" panose="02020603050405020304" pitchFamily="18" charset="0"/>
                <a:cs typeface="Times New Roman" panose="02020603050405020304" pitchFamily="18" charset="0"/>
              </a:rPr>
              <a:t>Eğitsel ve psikolojik açıdan müdahale edebilmek amacıyla çocuk ve ergenlerde davranış bozukluklarını tanılayacak  kriterleri daha önce belirtmiştik. Ayırt edici tanı da bazı temel kriterler kullanılır.  Bu kriterler;</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Yaşa uygunluk-gelişim sonucu</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Yoğunluk</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Süreklilik</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Cinsel rol beklentisi</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Kültürel faktörler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80120"/>
          </a:xfrm>
        </p:spPr>
        <p:txBody>
          <a:bodyPr/>
          <a:lstStyle/>
          <a:p>
            <a:r>
              <a:rPr lang="tr-TR" dirty="0" smtClean="0">
                <a:latin typeface="Times New Roman" panose="02020603050405020304" pitchFamily="18" charset="0"/>
                <a:cs typeface="Times New Roman" panose="02020603050405020304" pitchFamily="18" charset="0"/>
              </a:rPr>
              <a:t>Disiplin nedir?</a:t>
            </a:r>
            <a:endParaRPr lang="tr-TR"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a:xfrm>
            <a:off x="1185392" y="1412777"/>
            <a:ext cx="7272808" cy="2592287"/>
          </a:xfrm>
        </p:spPr>
        <p:txBody>
          <a:bodyPr>
            <a:normAutofit fontScale="92500"/>
          </a:bodyPr>
          <a:lstStyle/>
          <a:p>
            <a:r>
              <a:rPr lang="tr-TR" dirty="0" smtClean="0">
                <a:solidFill>
                  <a:schemeClr val="tx1"/>
                </a:solidFill>
                <a:latin typeface="Times New Roman" panose="02020603050405020304" pitchFamily="18" charset="0"/>
                <a:cs typeface="Times New Roman" panose="02020603050405020304" pitchFamily="18" charset="0"/>
              </a:rPr>
              <a:t>Disiplin çok basit olarak </a:t>
            </a:r>
            <a:r>
              <a:rPr lang="tr-TR" dirty="0" smtClean="0">
                <a:solidFill>
                  <a:srgbClr val="FF0000"/>
                </a:solidFill>
                <a:latin typeface="Times New Roman" panose="02020603050405020304" pitchFamily="18" charset="0"/>
                <a:cs typeface="Times New Roman" panose="02020603050405020304" pitchFamily="18" charset="0"/>
              </a:rPr>
              <a:t>“eğitim” </a:t>
            </a:r>
            <a:r>
              <a:rPr lang="tr-TR" dirty="0" smtClean="0">
                <a:solidFill>
                  <a:schemeClr val="tx1"/>
                </a:solidFill>
                <a:latin typeface="Times New Roman" panose="02020603050405020304" pitchFamily="18" charset="0"/>
                <a:cs typeface="Times New Roman" panose="02020603050405020304" pitchFamily="18" charset="0"/>
              </a:rPr>
              <a:t>demektir. Yanlış okumadınız!  Yani çocuk eğitiminin temel dinamiğidir disiplin.  Daha doğru anlamıyla ise öğretici, düzenli davranış ve yetkinlik kazandırıcı yetiştirme demektir.</a:t>
            </a:r>
            <a:endParaRPr lang="tr-TR" dirty="0">
              <a:solidFill>
                <a:schemeClr val="tx1"/>
              </a:solidFill>
              <a:latin typeface="Times New Roman" panose="02020603050405020304" pitchFamily="18" charset="0"/>
              <a:cs typeface="Times New Roman" panose="02020603050405020304" pitchFamily="18" charset="0"/>
            </a:endParaRPr>
          </a:p>
        </p:txBody>
      </p:sp>
      <p:pic>
        <p:nvPicPr>
          <p:cNvPr id="11266" name="Picture 2" descr="D:\Desktop\İlgili Resimler\images (17).jpg"/>
          <p:cNvPicPr>
            <a:picLocks noChangeAspect="1" noChangeArrowheads="1"/>
          </p:cNvPicPr>
          <p:nvPr/>
        </p:nvPicPr>
        <p:blipFill>
          <a:blip r:embed="rId2" cstate="print"/>
          <a:srcRect/>
          <a:stretch>
            <a:fillRect/>
          </a:stretch>
        </p:blipFill>
        <p:spPr bwMode="auto">
          <a:xfrm>
            <a:off x="1185392" y="4077072"/>
            <a:ext cx="7563072" cy="216024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endParaRPr lang="tr-TR" dirty="0"/>
          </a:p>
        </p:txBody>
      </p:sp>
      <p:sp>
        <p:nvSpPr>
          <p:cNvPr id="3" name="2 İçerik Yer Tutucusu"/>
          <p:cNvSpPr>
            <a:spLocks noGrp="1"/>
          </p:cNvSpPr>
          <p:nvPr>
            <p:ph idx="1"/>
          </p:nvPr>
        </p:nvSpPr>
        <p:spPr>
          <a:xfrm>
            <a:off x="457200" y="1052736"/>
            <a:ext cx="8229600" cy="5472608"/>
          </a:xfrm>
        </p:spPr>
        <p:txBody>
          <a:bodyPr>
            <a:normAutofit fontScale="92500" lnSpcReduction="20000"/>
          </a:bodyPr>
          <a:lstStyle/>
          <a:p>
            <a:pPr>
              <a:lnSpc>
                <a:spcPct val="90000"/>
              </a:lnSpc>
              <a:defRPr/>
            </a:pPr>
            <a:r>
              <a:rPr lang="tr-TR" dirty="0">
                <a:latin typeface="Times New Roman" panose="02020603050405020304" pitchFamily="18" charset="0"/>
                <a:cs typeface="Times New Roman" panose="02020603050405020304" pitchFamily="18" charset="0"/>
              </a:rPr>
              <a:t>Disiplin, bir eğitim aracı olarak düşünüldüğünde korkutma, utandırma, gururunu kırma gibi kavramlarla iç içe olmamalıdır. Disiplinin iki temel amacı vardır;</a:t>
            </a:r>
          </a:p>
          <a:p>
            <a:pPr>
              <a:lnSpc>
                <a:spcPct val="90000"/>
              </a:lnSpc>
              <a:defRPr/>
            </a:pPr>
            <a:r>
              <a:rPr lang="tr-TR" dirty="0">
                <a:latin typeface="Times New Roman" panose="02020603050405020304" pitchFamily="18" charset="0"/>
                <a:cs typeface="Times New Roman" panose="02020603050405020304" pitchFamily="18" charset="0"/>
              </a:rPr>
              <a:t>Birincisi, çocuğa anlaşılır, kesin ve sınırları olan, güvenli bir ortam sunmaktır. Bu ortam çocuğun sağlıklı gelişimi için gereklidir. </a:t>
            </a:r>
          </a:p>
          <a:p>
            <a:pPr>
              <a:lnSpc>
                <a:spcPct val="90000"/>
              </a:lnSpc>
              <a:defRPr/>
            </a:pPr>
            <a:r>
              <a:rPr lang="tr-TR" dirty="0">
                <a:latin typeface="Times New Roman" panose="02020603050405020304" pitchFamily="18" charset="0"/>
                <a:cs typeface="Times New Roman" panose="02020603050405020304" pitchFamily="18" charset="0"/>
              </a:rPr>
              <a:t>Disiplinin ikinci amacı ise, çocuğun kendi kendini yönetme yeteneği yani </a:t>
            </a:r>
            <a:r>
              <a:rPr lang="tr-TR" dirty="0">
                <a:solidFill>
                  <a:srgbClr val="FF0000"/>
                </a:solidFill>
                <a:latin typeface="Times New Roman" panose="02020603050405020304" pitchFamily="18" charset="0"/>
                <a:cs typeface="Times New Roman" panose="02020603050405020304" pitchFamily="18" charset="0"/>
              </a:rPr>
              <a:t>özdenetim</a:t>
            </a:r>
            <a:r>
              <a:rPr lang="tr-TR" dirty="0">
                <a:latin typeface="Times New Roman" panose="02020603050405020304" pitchFamily="18" charset="0"/>
                <a:cs typeface="Times New Roman" panose="02020603050405020304" pitchFamily="18" charset="0"/>
              </a:rPr>
              <a:t> kazanmasıdır. Çocuk denetim altında değilken de öğrendiklerini uygulayabilmeli, kurallara uymayı sürdürebilmelidir. </a:t>
            </a:r>
            <a:r>
              <a:rPr lang="tr-TR" dirty="0" smtClean="0">
                <a:latin typeface="Times New Roman" panose="02020603050405020304" pitchFamily="18" charset="0"/>
                <a:cs typeface="Times New Roman" panose="02020603050405020304" pitchFamily="18" charset="0"/>
              </a:rPr>
              <a:t>Ana-babası </a:t>
            </a:r>
            <a:r>
              <a:rPr lang="tr-TR" dirty="0">
                <a:latin typeface="Times New Roman" panose="02020603050405020304" pitchFamily="18" charset="0"/>
                <a:cs typeface="Times New Roman" panose="02020603050405020304" pitchFamily="18" charset="0"/>
              </a:rPr>
              <a:t>yanındayken kurallara uyan, ama denetim kalkınca çığırından çıkan çocuk özdenetim yeteneği kazanmamış demektir. </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Autofit/>
          </a:bodyPr>
          <a:lstStyle/>
          <a:p>
            <a:r>
              <a:rPr lang="tr-TR" sz="3600" b="1" dirty="0" smtClean="0">
                <a:latin typeface="Times New Roman" panose="02020603050405020304" pitchFamily="18" charset="0"/>
                <a:cs typeface="Times New Roman" panose="02020603050405020304" pitchFamily="18" charset="0"/>
              </a:rPr>
              <a:t>İstenmeyen davranışları ortaya çıkaran bazı önemli etkenler</a:t>
            </a:r>
            <a:endParaRPr lang="tr-TR" sz="36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916832"/>
            <a:ext cx="8229600" cy="4680520"/>
          </a:xfrm>
        </p:spPr>
        <p:txBody>
          <a:bodyPr/>
          <a:lstStyle/>
          <a:p>
            <a:pPr algn="ctr"/>
            <a:r>
              <a:rPr lang="tr-TR" sz="2400" dirty="0" smtClean="0">
                <a:latin typeface="Times New Roman" panose="02020603050405020304" pitchFamily="18" charset="0"/>
                <a:cs typeface="Times New Roman" panose="02020603050405020304" pitchFamily="18" charset="0"/>
              </a:rPr>
              <a:t>Travmalar</a:t>
            </a:r>
          </a:p>
          <a:p>
            <a:pPr algn="ctr"/>
            <a:r>
              <a:rPr lang="tr-TR" sz="2400" dirty="0" smtClean="0">
                <a:latin typeface="Times New Roman" panose="02020603050405020304" pitchFamily="18" charset="0"/>
                <a:cs typeface="Times New Roman" panose="02020603050405020304" pitchFamily="18" charset="0"/>
              </a:rPr>
              <a:t>Korkular</a:t>
            </a:r>
          </a:p>
          <a:p>
            <a:pPr algn="ctr"/>
            <a:r>
              <a:rPr lang="tr-TR" sz="2400" dirty="0" smtClean="0">
                <a:latin typeface="Times New Roman" panose="02020603050405020304" pitchFamily="18" charset="0"/>
                <a:cs typeface="Times New Roman" panose="02020603050405020304" pitchFamily="18" charset="0"/>
              </a:rPr>
              <a:t>Sevgi yoksunluğu</a:t>
            </a:r>
          </a:p>
          <a:p>
            <a:pPr algn="ctr"/>
            <a:r>
              <a:rPr lang="tr-TR" sz="2400" dirty="0" smtClean="0">
                <a:latin typeface="Times New Roman" panose="02020603050405020304" pitchFamily="18" charset="0"/>
                <a:cs typeface="Times New Roman" panose="02020603050405020304" pitchFamily="18" charset="0"/>
              </a:rPr>
              <a:t>Yanlış modeller</a:t>
            </a:r>
          </a:p>
          <a:p>
            <a:pPr algn="ctr"/>
            <a:r>
              <a:rPr lang="tr-TR" sz="2400" dirty="0" err="1" smtClean="0">
                <a:latin typeface="Times New Roman" panose="02020603050405020304" pitchFamily="18" charset="0"/>
                <a:cs typeface="Times New Roman" panose="02020603050405020304" pitchFamily="18" charset="0"/>
              </a:rPr>
              <a:t>Sosyo</a:t>
            </a:r>
            <a:r>
              <a:rPr lang="tr-TR" sz="2400" dirty="0" smtClean="0">
                <a:latin typeface="Times New Roman" panose="02020603050405020304" pitchFamily="18" charset="0"/>
                <a:cs typeface="Times New Roman" panose="02020603050405020304" pitchFamily="18" charset="0"/>
              </a:rPr>
              <a:t>-ekonomik yoksunluk</a:t>
            </a:r>
          </a:p>
          <a:p>
            <a:pPr algn="ctr"/>
            <a:r>
              <a:rPr lang="tr-TR" sz="2400" dirty="0" smtClean="0">
                <a:latin typeface="Times New Roman" panose="02020603050405020304" pitchFamily="18" charset="0"/>
                <a:cs typeface="Times New Roman" panose="02020603050405020304" pitchFamily="18" charset="0"/>
              </a:rPr>
              <a:t>Öğrenme yetersizliği</a:t>
            </a:r>
          </a:p>
          <a:p>
            <a:endParaRPr lang="tr-TR" dirty="0"/>
          </a:p>
        </p:txBody>
      </p:sp>
      <p:pic>
        <p:nvPicPr>
          <p:cNvPr id="12293" name="Picture 5" descr="D:\Desktop\İlgili Resimler\images (33).jpg"/>
          <p:cNvPicPr>
            <a:picLocks noChangeAspect="1" noChangeArrowheads="1"/>
          </p:cNvPicPr>
          <p:nvPr/>
        </p:nvPicPr>
        <p:blipFill>
          <a:blip r:embed="rId2" cstate="print"/>
          <a:srcRect/>
          <a:stretch>
            <a:fillRect/>
          </a:stretch>
        </p:blipFill>
        <p:spPr bwMode="auto">
          <a:xfrm>
            <a:off x="1043608" y="4797152"/>
            <a:ext cx="7643192" cy="1559198"/>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080120"/>
          </a:xfrm>
        </p:spPr>
        <p:txBody>
          <a:bodyPr/>
          <a:lstStyle/>
          <a:p>
            <a:r>
              <a:rPr lang="tr-TR" altLang="tr-TR" dirty="0" smtClean="0">
                <a:latin typeface="Times New Roman" panose="02020603050405020304" pitchFamily="18" charset="0"/>
                <a:cs typeface="Times New Roman" panose="02020603050405020304" pitchFamily="18" charset="0"/>
              </a:rPr>
              <a:t>Normal ve normal dışı davranış </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844824"/>
            <a:ext cx="8229600" cy="4824536"/>
          </a:xfrm>
        </p:spPr>
        <p:txBody>
          <a:bodyPr/>
          <a:lstStyle/>
          <a:p>
            <a:r>
              <a:rPr lang="tr-TR" altLang="tr-TR" dirty="0" smtClean="0">
                <a:latin typeface="Times New Roman" panose="02020603050405020304" pitchFamily="18" charset="0"/>
                <a:cs typeface="Times New Roman" panose="02020603050405020304" pitchFamily="18" charset="0"/>
              </a:rPr>
              <a:t>Normal ve normal dışı davranışlar kesin bir sınırla ayrılamaz çünkü</a:t>
            </a:r>
            <a:r>
              <a:rPr lang="tr-TR" altLang="tr-TR" dirty="0">
                <a:latin typeface="Times New Roman" panose="02020603050405020304" pitchFamily="18" charset="0"/>
                <a:cs typeface="Times New Roman" panose="02020603050405020304" pitchFamily="18" charset="0"/>
              </a:rPr>
              <a:t>, </a:t>
            </a:r>
            <a:r>
              <a:rPr lang="tr-TR" altLang="tr-TR" dirty="0" smtClean="0">
                <a:latin typeface="Times New Roman" panose="02020603050405020304" pitchFamily="18" charset="0"/>
                <a:cs typeface="Times New Roman" panose="02020603050405020304" pitchFamily="18" charset="0"/>
              </a:rPr>
              <a:t>uyum </a:t>
            </a:r>
            <a:r>
              <a:rPr lang="tr-TR" altLang="tr-TR" dirty="0">
                <a:latin typeface="Times New Roman" panose="02020603050405020304" pitchFamily="18" charset="0"/>
                <a:cs typeface="Times New Roman" panose="02020603050405020304" pitchFamily="18" charset="0"/>
              </a:rPr>
              <a:t>normal bir dağılım gösterir</a:t>
            </a:r>
          </a:p>
          <a:p>
            <a:endParaRPr lang="tr-TR" altLang="tr-TR" dirty="0" smtClean="0">
              <a:latin typeface="Times New Roman" panose="02020603050405020304" pitchFamily="18" charset="0"/>
              <a:cs typeface="Times New Roman" panose="02020603050405020304" pitchFamily="18" charset="0"/>
            </a:endParaRPr>
          </a:p>
          <a:p>
            <a:endParaRPr lang="tr-TR" dirty="0"/>
          </a:p>
        </p:txBody>
      </p:sp>
      <p:pic>
        <p:nvPicPr>
          <p:cNvPr id="13315" name="Picture 3" descr="D:\Desktop\İlgili Resimler\images (25).jpg"/>
          <p:cNvPicPr>
            <a:picLocks noChangeAspect="1" noChangeArrowheads="1"/>
          </p:cNvPicPr>
          <p:nvPr/>
        </p:nvPicPr>
        <p:blipFill>
          <a:blip r:embed="rId2" cstate="print"/>
          <a:srcRect/>
          <a:stretch>
            <a:fillRect/>
          </a:stretch>
        </p:blipFill>
        <p:spPr bwMode="auto">
          <a:xfrm>
            <a:off x="755576" y="3717032"/>
            <a:ext cx="7931224" cy="2495302"/>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altLang="tr-TR" dirty="0" smtClean="0">
                <a:latin typeface="Times New Roman" panose="02020603050405020304" pitchFamily="18" charset="0"/>
                <a:cs typeface="Times New Roman" panose="02020603050405020304" pitchFamily="18" charset="0"/>
              </a:rPr>
              <a:t>Uyum </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600201"/>
            <a:ext cx="8229600" cy="2116832"/>
          </a:xfrm>
        </p:spPr>
        <p:txBody>
          <a:bodyPr>
            <a:normAutofit/>
          </a:bodyPr>
          <a:lstStyle/>
          <a:p>
            <a:r>
              <a:rPr lang="tr-TR" altLang="tr-TR" sz="2800" dirty="0" smtClean="0">
                <a:latin typeface="Times New Roman" panose="02020603050405020304" pitchFamily="18" charset="0"/>
                <a:cs typeface="Times New Roman" panose="02020603050405020304" pitchFamily="18" charset="0"/>
              </a:rPr>
              <a:t>Bireyin kendisi ve çevresiyle dengeli bir ilişki kurabilmesi ve bu ilişkiyi sağlıklı bir şekilde sürdürebilmesidir diye tanımlanabilir</a:t>
            </a:r>
            <a:r>
              <a:rPr lang="tr-TR" altLang="tr-TR" sz="2800" dirty="0" smtClean="0">
                <a:latin typeface="Comic Sans MS" pitchFamily="66" charset="0"/>
              </a:rPr>
              <a:t>.</a:t>
            </a:r>
            <a:endParaRPr lang="tr-TR" sz="2800" dirty="0"/>
          </a:p>
        </p:txBody>
      </p:sp>
      <p:pic>
        <p:nvPicPr>
          <p:cNvPr id="14338" name="Picture 2" descr="D:\Desktop\İlgili Resimler\images (16).jpg"/>
          <p:cNvPicPr>
            <a:picLocks noChangeAspect="1" noChangeArrowheads="1"/>
          </p:cNvPicPr>
          <p:nvPr/>
        </p:nvPicPr>
        <p:blipFill>
          <a:blip r:embed="rId2" cstate="print"/>
          <a:srcRect/>
          <a:stretch>
            <a:fillRect/>
          </a:stretch>
        </p:blipFill>
        <p:spPr bwMode="auto">
          <a:xfrm>
            <a:off x="971600" y="3861048"/>
            <a:ext cx="7632848" cy="2376264"/>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92697"/>
            <a:ext cx="7772400" cy="2232248"/>
          </a:xfrm>
        </p:spPr>
        <p:txBody>
          <a:bodyPr>
            <a:normAutofit/>
          </a:bodyPr>
          <a:lstStyle/>
          <a:p>
            <a:r>
              <a:rPr lang="tr-TR" dirty="0" smtClean="0"/>
              <a:t> </a:t>
            </a:r>
            <a:r>
              <a:rPr lang="tr-TR" sz="3100" dirty="0" smtClean="0">
                <a:latin typeface="Times New Roman" panose="02020603050405020304" pitchFamily="18" charset="0"/>
                <a:cs typeface="Times New Roman" panose="02020603050405020304" pitchFamily="18" charset="0"/>
              </a:rPr>
              <a:t>İstenmeyen davranışların etkili kontrolünü sağlayabilmek için; disiplin  uygulamalarını kontrol edici yaklaşımdan, katılımı sağlayan yaklaşıma doğru değiştirmek zorundayız.</a:t>
            </a:r>
            <a:endParaRPr lang="tr-TR" sz="31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3074" name="Picture 2" descr="D:\Desktop\İlgili Resimler\images (10).jpg"/>
          <p:cNvPicPr>
            <a:picLocks noChangeAspect="1" noChangeArrowheads="1"/>
          </p:cNvPicPr>
          <p:nvPr/>
        </p:nvPicPr>
        <p:blipFill>
          <a:blip r:embed="rId2" cstate="print"/>
          <a:srcRect/>
          <a:stretch>
            <a:fillRect/>
          </a:stretch>
        </p:blipFill>
        <p:spPr bwMode="auto">
          <a:xfrm>
            <a:off x="971600" y="3284984"/>
            <a:ext cx="7704856" cy="302433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altLang="tr-TR" dirty="0" smtClean="0">
                <a:latin typeface="Times New Roman" panose="02020603050405020304" pitchFamily="18" charset="0"/>
                <a:cs typeface="Times New Roman" panose="02020603050405020304" pitchFamily="18" charset="0"/>
              </a:rPr>
              <a:t>Ölçüt</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484784"/>
            <a:ext cx="8229600" cy="5112568"/>
          </a:xfrm>
        </p:spPr>
        <p:txBody>
          <a:bodyPr>
            <a:normAutofit fontScale="92500" lnSpcReduction="20000"/>
          </a:bodyPr>
          <a:lstStyle/>
          <a:p>
            <a:pPr marL="274320" indent="-274320">
              <a:spcBef>
                <a:spcPts val="580"/>
              </a:spcBef>
              <a:buFont typeface="Wingdings 2"/>
              <a:buChar char=""/>
              <a:defRPr/>
            </a:pPr>
            <a:r>
              <a:rPr lang="tr-TR" dirty="0">
                <a:latin typeface="Times New Roman" panose="02020603050405020304" pitchFamily="18" charset="0"/>
                <a:cs typeface="Times New Roman" panose="02020603050405020304" pitchFamily="18" charset="0"/>
              </a:rPr>
              <a:t>Bilimsel açıdan ölçüt kabul edilebilecek bir normal modeli yoktur.</a:t>
            </a:r>
          </a:p>
          <a:p>
            <a:pPr marL="274320" indent="-274320">
              <a:spcBef>
                <a:spcPts val="580"/>
              </a:spcBef>
              <a:buFont typeface="Wingdings" pitchFamily="2" charset="2"/>
              <a:buChar char="v"/>
              <a:defRPr/>
            </a:pPr>
            <a:r>
              <a:rPr lang="tr-TR" dirty="0">
                <a:latin typeface="Times New Roman" panose="02020603050405020304" pitchFamily="18" charset="0"/>
                <a:cs typeface="Times New Roman" panose="02020603050405020304" pitchFamily="18" charset="0"/>
              </a:rPr>
              <a:t>1. görüş; toplumsal normlara uyma derecesi “normal”i bu kurallardan sapma oranı ise “ normal dışı” </a:t>
            </a:r>
            <a:r>
              <a:rPr lang="tr-TR" dirty="0" err="1">
                <a:latin typeface="Times New Roman" panose="02020603050405020304" pitchFamily="18" charset="0"/>
                <a:cs typeface="Times New Roman" panose="02020603050405020304" pitchFamily="18" charset="0"/>
              </a:rPr>
              <a:t>nı</a:t>
            </a:r>
            <a:r>
              <a:rPr lang="tr-TR" dirty="0">
                <a:latin typeface="Times New Roman" panose="02020603050405020304" pitchFamily="18" charset="0"/>
                <a:cs typeface="Times New Roman" panose="02020603050405020304" pitchFamily="18" charset="0"/>
              </a:rPr>
              <a:t> belirler.</a:t>
            </a:r>
          </a:p>
          <a:p>
            <a:pPr marL="274320" indent="-274320">
              <a:spcBef>
                <a:spcPts val="580"/>
              </a:spcBef>
              <a:buFont typeface="Wingdings" pitchFamily="2" charset="2"/>
              <a:buChar char="v"/>
              <a:defRPr/>
            </a:pPr>
            <a:r>
              <a:rPr lang="tr-TR" dirty="0">
                <a:latin typeface="Times New Roman" panose="02020603050405020304" pitchFamily="18" charset="0"/>
                <a:cs typeface="Times New Roman" panose="02020603050405020304" pitchFamily="18" charset="0"/>
              </a:rPr>
              <a:t>2. görüş; belirli bir oranda toplum kurallarına uymak gereklidir ancak gerçek normallik ölçütü toplumun onayı değil, kişinin kendisini iyi hissetmesidir, bir davranış toplumun isteğine uygun olsa bile, </a:t>
            </a:r>
            <a:r>
              <a:rPr lang="tr-TR" dirty="0">
                <a:solidFill>
                  <a:srgbClr val="FF0000"/>
                </a:solidFill>
                <a:latin typeface="Times New Roman" panose="02020603050405020304" pitchFamily="18" charset="0"/>
                <a:cs typeface="Times New Roman" panose="02020603050405020304" pitchFamily="18" charset="0"/>
              </a:rPr>
              <a:t>eğer kişinin gelişimini etkileyici nitelikte ise uyumsuz ya da normal dışı sayılmaktadır.</a:t>
            </a:r>
          </a:p>
          <a:p>
            <a:pPr marL="274320" indent="-274320">
              <a:spcBef>
                <a:spcPts val="580"/>
              </a:spcBef>
              <a:buNone/>
              <a:defRPr/>
            </a:pPr>
            <a:r>
              <a:rPr lang="tr-TR" dirty="0">
                <a:latin typeface="Times New Roman" panose="02020603050405020304" pitchFamily="18" charset="0"/>
                <a:cs typeface="Times New Roman" panose="02020603050405020304" pitchFamily="18" charset="0"/>
              </a:rPr>
              <a:t>         </a:t>
            </a:r>
          </a:p>
          <a:p>
            <a:pPr marL="274320" indent="-274320">
              <a:spcBef>
                <a:spcPts val="580"/>
              </a:spcBef>
              <a:buNone/>
              <a:defRPr/>
            </a:pPr>
            <a:endParaRPr lang="tr-TR" dirty="0">
              <a:latin typeface="Comic Sans MS" pitchFamily="66"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30</a:t>
            </a:fld>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008112"/>
          </a:xfrm>
        </p:spPr>
        <p:txBody>
          <a:bodyPr>
            <a:normAutofit fontScale="90000"/>
          </a:bodyPr>
          <a:lstStyle/>
          <a:p>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Vaka </a:t>
            </a:r>
            <a:r>
              <a:rPr lang="tr-TR" dirty="0">
                <a:latin typeface="Times New Roman" panose="02020603050405020304" pitchFamily="18" charset="0"/>
                <a:cs typeface="Times New Roman" panose="02020603050405020304" pitchFamily="18" charset="0"/>
              </a:rPr>
              <a:t>Örnekleri</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988840"/>
            <a:ext cx="8229600" cy="4608512"/>
          </a:xfrm>
        </p:spPr>
        <p:txBody>
          <a:bodyPr>
            <a:normAutofit/>
          </a:bodyPr>
          <a:lstStyle/>
          <a:p>
            <a:r>
              <a:rPr lang="tr-TR" dirty="0" smtClean="0">
                <a:latin typeface="Times New Roman" panose="02020603050405020304" pitchFamily="18" charset="0"/>
                <a:cs typeface="Times New Roman" panose="02020603050405020304" pitchFamily="18" charset="0"/>
              </a:rPr>
              <a:t>Ayşe her zaman parmak kaldıran,aferin alan,her etkinliğe seçilen,ayrıcalıklı yaklaşılan bir öğrenciyken;Mehmet düşük notlar alan, bir türlü ideal öğrenci grubuna giremeyen,bazı arkadaşlarına kaba davranan,bazen öğretmenine karşı gelen, bu nedenle gittikçe dışlanan bir öğrenci…</a:t>
            </a:r>
          </a:p>
          <a:p>
            <a:r>
              <a:rPr lang="tr-TR" dirty="0" smtClean="0">
                <a:latin typeface="Times New Roman" panose="02020603050405020304" pitchFamily="18" charset="0"/>
                <a:cs typeface="Times New Roman" panose="02020603050405020304" pitchFamily="18" charset="0"/>
              </a:rPr>
              <a:t>Acaba Mehmet ne yaşıyor?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31</a:t>
            </a:fld>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936104"/>
          </a:xfrm>
        </p:spPr>
        <p:txBody>
          <a:bodyPr>
            <a:normAutofit fontScale="90000"/>
          </a:bodyPr>
          <a:lstStyle/>
          <a:p>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R.X </a:t>
            </a:r>
            <a:r>
              <a:rPr lang="tr-TR" dirty="0">
                <a:latin typeface="Times New Roman" panose="02020603050405020304" pitchFamily="18" charset="0"/>
                <a:cs typeface="Times New Roman" panose="02020603050405020304" pitchFamily="18" charset="0"/>
              </a:rPr>
              <a:t>7.Sınıf,Kız</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latin typeface="Times New Roman" panose="02020603050405020304" pitchFamily="18" charset="0"/>
                <a:cs typeface="Times New Roman" panose="02020603050405020304" pitchFamily="18" charset="0"/>
              </a:rPr>
              <a:t>Hırçınlık, okul reddi, okuldan kaçma, devamsızlık, okul dışı olumsuz arkadaş grubuna katılma, evin dışında kalma eğilimi var. Öğretmenlere tepkili, sorumluluk almıyor, sporu bıraktı.</a:t>
            </a:r>
          </a:p>
          <a:p>
            <a:r>
              <a:rPr lang="tr-TR" dirty="0" smtClean="0">
                <a:latin typeface="Times New Roman" panose="02020603050405020304" pitchFamily="18" charset="0"/>
                <a:cs typeface="Times New Roman" panose="02020603050405020304" pitchFamily="18" charset="0"/>
              </a:rPr>
              <a:t>Anne-baba ayrılmış(kabullenmede sorun yaşıyor-</a:t>
            </a:r>
            <a:r>
              <a:rPr lang="tr-TR" dirty="0" err="1" smtClean="0">
                <a:latin typeface="Times New Roman" panose="02020603050405020304" pitchFamily="18" charset="0"/>
                <a:cs typeface="Times New Roman" panose="02020603050405020304" pitchFamily="18" charset="0"/>
              </a:rPr>
              <a:t>travmatık</a:t>
            </a:r>
            <a:r>
              <a:rPr lang="tr-TR" dirty="0" smtClean="0">
                <a:latin typeface="Times New Roman" panose="02020603050405020304" pitchFamily="18" charset="0"/>
                <a:cs typeface="Times New Roman" panose="02020603050405020304" pitchFamily="18" charset="0"/>
              </a:rPr>
              <a:t> tepkiler). Anne-babayı cezalandırmaya çalışıyor</a:t>
            </a:r>
          </a:p>
          <a:p>
            <a:r>
              <a:rPr lang="tr-TR" dirty="0" smtClean="0">
                <a:latin typeface="Times New Roman" panose="02020603050405020304" pitchFamily="18" charset="0"/>
                <a:cs typeface="Times New Roman" panose="02020603050405020304" pitchFamily="18" charset="0"/>
              </a:rPr>
              <a:t>Psikiyatrik </a:t>
            </a:r>
            <a:r>
              <a:rPr lang="tr-TR" dirty="0" err="1" smtClean="0">
                <a:latin typeface="Times New Roman" panose="02020603050405020304" pitchFamily="18" charset="0"/>
                <a:cs typeface="Times New Roman" panose="02020603050405020304" pitchFamily="18" charset="0"/>
              </a:rPr>
              <a:t>tedavi+destekleyıci</a:t>
            </a:r>
            <a:r>
              <a:rPr lang="tr-TR" dirty="0" smtClean="0">
                <a:latin typeface="Times New Roman" panose="02020603050405020304" pitchFamily="18" charset="0"/>
                <a:cs typeface="Times New Roman" panose="02020603050405020304" pitchFamily="18" charset="0"/>
              </a:rPr>
              <a:t> terapi(somatizasyon3.3,Anksiyete 3.3,Depresyon 3)</a:t>
            </a:r>
          </a:p>
          <a:p>
            <a:endParaRPr lang="tr-TR" dirty="0" smtClean="0"/>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32</a:t>
            </a:fld>
            <a:endParaRPr lang="tr-TR"/>
          </a:p>
        </p:txBody>
      </p:sp>
    </p:spTree>
    <p:extLst>
      <p:ext uri="{BB962C8B-B14F-4D97-AF65-F5344CB8AC3E}">
        <p14:creationId xmlns:p14="http://schemas.microsoft.com/office/powerpoint/2010/main" val="32620207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922114"/>
          </a:xfrm>
        </p:spPr>
        <p:txBody>
          <a:bodyPr/>
          <a:lstStyle/>
          <a:p>
            <a:r>
              <a:rPr lang="tr-TR" dirty="0" smtClean="0">
                <a:latin typeface="Times New Roman" panose="02020603050405020304" pitchFamily="18" charset="0"/>
                <a:cs typeface="Times New Roman" panose="02020603050405020304" pitchFamily="18" charset="0"/>
              </a:rPr>
              <a:t>E.X, Erkek, 3.sınıf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196752"/>
            <a:ext cx="8229600" cy="5544616"/>
          </a:xfrm>
        </p:spPr>
        <p:txBody>
          <a:bodyPr>
            <a:normAutofit lnSpcReduction="10000"/>
          </a:bodyPr>
          <a:lstStyle/>
          <a:p>
            <a:r>
              <a:rPr lang="tr-TR" sz="2400" dirty="0" smtClean="0">
                <a:latin typeface="Times New Roman" panose="02020603050405020304" pitchFamily="18" charset="0"/>
                <a:cs typeface="Times New Roman" panose="02020603050405020304" pitchFamily="18" charset="0"/>
              </a:rPr>
              <a:t>Okulda, sınıfta her şeyi yönlendirmek istiyor, merkezde olmak istiyor. Oyunda arkadaşları ile anlaşamıyor çabuk sıkılıyor. İlişkilerinde problem çıkınca çözmeye değil kavgaya yöneliyor, asabileşiyor</a:t>
            </a:r>
          </a:p>
          <a:p>
            <a:r>
              <a:rPr lang="tr-TR" sz="2400" dirty="0" smtClean="0">
                <a:latin typeface="Times New Roman" panose="02020603050405020304" pitchFamily="18" charset="0"/>
                <a:cs typeface="Times New Roman" panose="02020603050405020304" pitchFamily="18" charset="0"/>
              </a:rPr>
              <a:t>İlgi çekmeye yönelik davranış ve ifadeleri var(arabanın aküsünü çalacağım, içki içtim, sigara içeceğim gibi)</a:t>
            </a:r>
          </a:p>
          <a:p>
            <a:r>
              <a:rPr lang="tr-TR" sz="2400" dirty="0" smtClean="0">
                <a:latin typeface="Times New Roman" panose="02020603050405020304" pitchFamily="18" charset="0"/>
                <a:cs typeface="Times New Roman" panose="02020603050405020304" pitchFamily="18" charset="0"/>
              </a:rPr>
              <a:t>Gruba girmede zorlanıyor, öğretmenlerle güç mücadelesine giriyor. DEHB(</a:t>
            </a:r>
            <a:r>
              <a:rPr lang="tr-TR" sz="2400" dirty="0" err="1" smtClean="0">
                <a:latin typeface="Times New Roman" panose="02020603050405020304" pitchFamily="18" charset="0"/>
                <a:cs typeface="Times New Roman" panose="02020603050405020304" pitchFamily="18" charset="0"/>
              </a:rPr>
              <a:t>Dürtüsellik</a:t>
            </a:r>
            <a:r>
              <a:rPr lang="tr-TR" sz="2400" dirty="0" smtClean="0">
                <a:latin typeface="Times New Roman" panose="02020603050405020304" pitchFamily="18" charset="0"/>
                <a:cs typeface="Times New Roman" panose="02020603050405020304" pitchFamily="18" charset="0"/>
              </a:rPr>
              <a:t>)özellikleri gösteriyor.</a:t>
            </a:r>
          </a:p>
          <a:p>
            <a:r>
              <a:rPr lang="tr-TR" sz="2400" dirty="0" smtClean="0">
                <a:latin typeface="Times New Roman" panose="02020603050405020304" pitchFamily="18" charset="0"/>
                <a:cs typeface="Times New Roman" panose="02020603050405020304" pitchFamily="18" charset="0"/>
              </a:rPr>
              <a:t>İlaç </a:t>
            </a:r>
            <a:r>
              <a:rPr lang="tr-TR" sz="2400" dirty="0" err="1" smtClean="0">
                <a:latin typeface="Times New Roman" panose="02020603050405020304" pitchFamily="18" charset="0"/>
                <a:cs typeface="Times New Roman" panose="02020603050405020304" pitchFamily="18" charset="0"/>
              </a:rPr>
              <a:t>kullanıyor+destekleyen</a:t>
            </a:r>
            <a:r>
              <a:rPr lang="tr-TR" sz="2400" dirty="0" smtClean="0">
                <a:latin typeface="Times New Roman" panose="02020603050405020304" pitchFamily="18" charset="0"/>
                <a:cs typeface="Times New Roman" panose="02020603050405020304" pitchFamily="18" charset="0"/>
              </a:rPr>
              <a:t> terapi</a:t>
            </a:r>
          </a:p>
          <a:p>
            <a:r>
              <a:rPr lang="tr-TR" sz="2400" dirty="0" smtClean="0">
                <a:latin typeface="Times New Roman" panose="02020603050405020304" pitchFamily="18" charset="0"/>
                <a:cs typeface="Times New Roman" panose="02020603050405020304" pitchFamily="18" charset="0"/>
              </a:rPr>
              <a:t>Aile koruyucu, aynı zamanda paylaşımları az(anne çalışıyor)aile de yapma-dur yaklaşımları ağırlıklı</a:t>
            </a:r>
          </a:p>
          <a:p>
            <a:r>
              <a:rPr lang="tr-TR" sz="2400" dirty="0" smtClean="0">
                <a:latin typeface="Times New Roman" panose="02020603050405020304" pitchFamily="18" charset="0"/>
                <a:cs typeface="Times New Roman" panose="02020603050405020304" pitchFamily="18" charset="0"/>
              </a:rPr>
              <a:t>Evde ve okulda çocuğun kendini ifade etme ihtiyacı karşılanmıyor. Ders çalışmayı 2.cil kazanç olarak kullanıyor.</a:t>
            </a:r>
          </a:p>
          <a:p>
            <a:r>
              <a:rPr lang="tr-TR" sz="2400" dirty="0" smtClean="0">
                <a:latin typeface="Times New Roman" panose="02020603050405020304" pitchFamily="18" charset="0"/>
                <a:cs typeface="Times New Roman" panose="02020603050405020304" pitchFamily="18" charset="0"/>
              </a:rPr>
              <a:t>Sınıf yönetimi problemli</a:t>
            </a:r>
          </a:p>
          <a:p>
            <a:endParaRPr lang="tr-TR" sz="2400"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33</a:t>
            </a:fld>
            <a:endParaRPr lang="tr-TR"/>
          </a:p>
        </p:txBody>
      </p:sp>
    </p:spTree>
    <p:extLst>
      <p:ext uri="{BB962C8B-B14F-4D97-AF65-F5344CB8AC3E}">
        <p14:creationId xmlns:p14="http://schemas.microsoft.com/office/powerpoint/2010/main" val="8600487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N.X. Kız, 4.sınıf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r>
              <a:rPr lang="tr-TR" sz="2400" dirty="0" smtClean="0">
                <a:latin typeface="Times New Roman" panose="02020603050405020304" pitchFamily="18" charset="0"/>
                <a:cs typeface="Times New Roman" panose="02020603050405020304" pitchFamily="18" charset="0"/>
              </a:rPr>
              <a:t>Okul kurallarına uymama, yalan söyleme, kavgacılık.</a:t>
            </a:r>
          </a:p>
          <a:p>
            <a:r>
              <a:rPr lang="tr-TR" sz="2400" dirty="0" smtClean="0">
                <a:latin typeface="Times New Roman" panose="02020603050405020304" pitchFamily="18" charset="0"/>
                <a:cs typeface="Times New Roman" panose="02020603050405020304" pitchFamily="18" charset="0"/>
              </a:rPr>
              <a:t>Evden kaçma davranışı var. Akademik başarısızlık yaşıyor- IQ normal sınır.</a:t>
            </a:r>
          </a:p>
          <a:p>
            <a:r>
              <a:rPr lang="tr-TR" sz="2400" dirty="0" smtClean="0">
                <a:latin typeface="Times New Roman" panose="02020603050405020304" pitchFamily="18" charset="0"/>
                <a:cs typeface="Times New Roman" panose="02020603050405020304" pitchFamily="18" charset="0"/>
              </a:rPr>
              <a:t>Anne yabancı uyruklu. Koruyucu yaklaşılmış, tutarsız zıt davranışsal yaklaşımlar gösterilmiş, mesajlar verilmiş.</a:t>
            </a:r>
          </a:p>
          <a:p>
            <a:r>
              <a:rPr lang="tr-TR" sz="2400" dirty="0" smtClean="0">
                <a:latin typeface="Times New Roman" panose="02020603050405020304" pitchFamily="18" charset="0"/>
                <a:cs typeface="Times New Roman" panose="02020603050405020304" pitchFamily="18" charset="0"/>
              </a:rPr>
              <a:t>Ailenin </a:t>
            </a:r>
            <a:r>
              <a:rPr lang="tr-TR" sz="2400" dirty="0" err="1" smtClean="0">
                <a:latin typeface="Times New Roman" panose="02020603050405020304" pitchFamily="18" charset="0"/>
                <a:cs typeface="Times New Roman" panose="02020603050405020304" pitchFamily="18" charset="0"/>
              </a:rPr>
              <a:t>sosyo</a:t>
            </a:r>
            <a:r>
              <a:rPr lang="tr-TR" sz="2400" dirty="0" smtClean="0">
                <a:latin typeface="Times New Roman" panose="02020603050405020304" pitchFamily="18" charset="0"/>
                <a:cs typeface="Times New Roman" panose="02020603050405020304" pitchFamily="18" charset="0"/>
              </a:rPr>
              <a:t>-kültürel düzeyi düşük.</a:t>
            </a:r>
          </a:p>
          <a:p>
            <a:r>
              <a:rPr lang="tr-TR" sz="2400" dirty="0" smtClean="0">
                <a:latin typeface="Times New Roman" panose="02020603050405020304" pitchFamily="18" charset="0"/>
                <a:cs typeface="Times New Roman" panose="02020603050405020304" pitchFamily="18" charset="0"/>
              </a:rPr>
              <a:t>Çocuk kabul görme arayışına yönelik davranışlar ortaya koyuyor.</a:t>
            </a:r>
          </a:p>
          <a:p>
            <a:r>
              <a:rPr lang="tr-TR" sz="2400" dirty="0" smtClean="0">
                <a:latin typeface="Times New Roman" panose="02020603050405020304" pitchFamily="18" charset="0"/>
                <a:cs typeface="Times New Roman" panose="02020603050405020304" pitchFamily="18" charset="0"/>
              </a:rPr>
              <a:t>Çocuk aile de davranış problemleri ile elde ettiği rolü 2.kazanç olarak kullanıyor</a:t>
            </a:r>
          </a:p>
          <a:p>
            <a:r>
              <a:rPr lang="tr-TR" sz="2400" dirty="0" smtClean="0">
                <a:latin typeface="Times New Roman" panose="02020603050405020304" pitchFamily="18" charset="0"/>
                <a:cs typeface="Times New Roman" panose="02020603050405020304" pitchFamily="18" charset="0"/>
              </a:rPr>
              <a:t>Psikiyatrik ilaç </a:t>
            </a:r>
            <a:r>
              <a:rPr lang="tr-TR" sz="2400" dirty="0" err="1" smtClean="0">
                <a:latin typeface="Times New Roman" panose="02020603050405020304" pitchFamily="18" charset="0"/>
                <a:cs typeface="Times New Roman" panose="02020603050405020304" pitchFamily="18" charset="0"/>
              </a:rPr>
              <a:t>tedavisi+destekleyici</a:t>
            </a:r>
            <a:r>
              <a:rPr lang="tr-TR" sz="2400" dirty="0" smtClean="0">
                <a:latin typeface="Times New Roman" panose="02020603050405020304" pitchFamily="18" charset="0"/>
                <a:cs typeface="Times New Roman" panose="02020603050405020304" pitchFamily="18" charset="0"/>
              </a:rPr>
              <a:t> terapi</a:t>
            </a:r>
          </a:p>
          <a:p>
            <a:endParaRPr lang="tr-TR" sz="2400" dirty="0" smtClean="0"/>
          </a:p>
          <a:p>
            <a:endParaRPr lang="tr-TR" sz="2400"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34</a:t>
            </a:fld>
            <a:endParaRPr lang="tr-TR"/>
          </a:p>
        </p:txBody>
      </p:sp>
    </p:spTree>
    <p:extLst>
      <p:ext uri="{BB962C8B-B14F-4D97-AF65-F5344CB8AC3E}">
        <p14:creationId xmlns:p14="http://schemas.microsoft.com/office/powerpoint/2010/main" val="3294950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C.X.Erkek,10.sınıf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Sınıf düzenini bozuyor, sınıfta problemli davranışlar(İngilizce dersinde ezan okumak),gereksiz konuşma ve gülme davranışları var.(disiplin cezası aldı)</a:t>
            </a:r>
          </a:p>
          <a:p>
            <a:r>
              <a:rPr lang="tr-TR" sz="2400" dirty="0" smtClean="0">
                <a:latin typeface="Times New Roman" panose="02020603050405020304" pitchFamily="18" charset="0"/>
                <a:cs typeface="Times New Roman" panose="02020603050405020304" pitchFamily="18" charset="0"/>
              </a:rPr>
              <a:t>Derse ilgisiz(ilgi alanı dışarda müezzinlik),anlamadığı derslerde sıkılıyor</a:t>
            </a:r>
          </a:p>
          <a:p>
            <a:r>
              <a:rPr lang="tr-TR" sz="2400" dirty="0" smtClean="0">
                <a:latin typeface="Times New Roman" panose="02020603050405020304" pitchFamily="18" charset="0"/>
                <a:cs typeface="Times New Roman" panose="02020603050405020304" pitchFamily="18" charset="0"/>
              </a:rPr>
              <a:t>Yaşıtlarından  daha çok, yetişkinlerle arkadaşlık yapıyor.</a:t>
            </a:r>
          </a:p>
          <a:p>
            <a:r>
              <a:rPr lang="tr-TR" sz="2400" dirty="0" smtClean="0">
                <a:latin typeface="Times New Roman" panose="02020603050405020304" pitchFamily="18" charset="0"/>
                <a:cs typeface="Times New Roman" panose="02020603050405020304" pitchFamily="18" charset="0"/>
              </a:rPr>
              <a:t>Anneye tepkisel(anne yabancı uyruklu),dışarda görse tanımaz davranışlar gösteriyor. Anne-baba ile iletişimi zayıf.</a:t>
            </a:r>
          </a:p>
          <a:p>
            <a:r>
              <a:rPr lang="tr-TR" sz="2400" dirty="0" smtClean="0">
                <a:latin typeface="Times New Roman" panose="02020603050405020304" pitchFamily="18" charset="0"/>
                <a:cs typeface="Times New Roman" panose="02020603050405020304" pitchFamily="18" charset="0"/>
              </a:rPr>
              <a:t>Baba felçli, öfke sorunu var çocuklara yansıtıyor.</a:t>
            </a:r>
          </a:p>
          <a:p>
            <a:r>
              <a:rPr lang="tr-TR" sz="2400" dirty="0" smtClean="0">
                <a:latin typeface="Times New Roman" panose="02020603050405020304" pitchFamily="18" charset="0"/>
                <a:cs typeface="Times New Roman" panose="02020603050405020304" pitchFamily="18" charset="0"/>
              </a:rPr>
              <a:t>Çocuğun arkadaş ilişkileri normal</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35</a:t>
            </a:fld>
            <a:endParaRPr lang="tr-TR"/>
          </a:p>
        </p:txBody>
      </p:sp>
    </p:spTree>
    <p:extLst>
      <p:ext uri="{BB962C8B-B14F-4D97-AF65-F5344CB8AC3E}">
        <p14:creationId xmlns:p14="http://schemas.microsoft.com/office/powerpoint/2010/main" val="294860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Ö.X.Erkek,9.Sınıf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r>
              <a:rPr lang="tr-TR" sz="2400" dirty="0" smtClean="0">
                <a:latin typeface="Times New Roman" panose="02020603050405020304" pitchFamily="18" charset="0"/>
                <a:cs typeface="Times New Roman" panose="02020603050405020304" pitchFamily="18" charset="0"/>
              </a:rPr>
              <a:t>Agresif davranışları var(bağırma, kardeşini dövme).</a:t>
            </a:r>
          </a:p>
          <a:p>
            <a:r>
              <a:rPr lang="tr-TR" sz="2400" dirty="0" smtClean="0">
                <a:latin typeface="Times New Roman" panose="02020603050405020304" pitchFamily="18" charset="0"/>
                <a:cs typeface="Times New Roman" panose="02020603050405020304" pitchFamily="18" charset="0"/>
              </a:rPr>
              <a:t>Okulda arkadaşları ile kavga, okula devamsız(26 gün, okula gidiyorum diye evden ayrılıyor).Okul dışındaki arkadaş ilişkileri iyi. Okul değişti bir donem farklı bir liseye gitti.</a:t>
            </a:r>
          </a:p>
          <a:p>
            <a:r>
              <a:rPr lang="tr-TR" sz="2400" dirty="0" smtClean="0">
                <a:latin typeface="Times New Roman" panose="02020603050405020304" pitchFamily="18" charset="0"/>
                <a:cs typeface="Times New Roman" panose="02020603050405020304" pitchFamily="18" charset="0"/>
              </a:rPr>
              <a:t>Matematik öğretmenine tepkisel( derse girmiyor).Karşı gelme davranışı var (anne ve öğretmenler)</a:t>
            </a:r>
          </a:p>
          <a:p>
            <a:r>
              <a:rPr lang="tr-TR" sz="2400" dirty="0" smtClean="0">
                <a:latin typeface="Times New Roman" panose="02020603050405020304" pitchFamily="18" charset="0"/>
                <a:cs typeface="Times New Roman" panose="02020603050405020304" pitchFamily="18" charset="0"/>
              </a:rPr>
              <a:t>Akademik başarı düşük(1.sınıfta okumaya geç geçti)</a:t>
            </a:r>
          </a:p>
          <a:p>
            <a:r>
              <a:rPr lang="tr-TR" sz="2400" dirty="0" smtClean="0">
                <a:latin typeface="Times New Roman" panose="02020603050405020304" pitchFamily="18" charset="0"/>
                <a:cs typeface="Times New Roman" panose="02020603050405020304" pitchFamily="18" charset="0"/>
              </a:rPr>
              <a:t>Anne-baba problem yaşıyor(konuşmuyor, danışanın yanında kavga ediyor).Anne çalışıyor eve geç geliyor(Akşam 6-7 gibi).</a:t>
            </a:r>
          </a:p>
          <a:p>
            <a:r>
              <a:rPr lang="tr-TR" sz="2400" dirty="0" smtClean="0">
                <a:latin typeface="Times New Roman" panose="02020603050405020304" pitchFamily="18" charset="0"/>
                <a:cs typeface="Times New Roman" panose="02020603050405020304" pitchFamily="18" charset="0"/>
              </a:rPr>
              <a:t>Baba danışanı dövüyor, küfürlü konuşuyor. Baba danışanla iletişim kurmuyor, zaman geçirmiyor.</a:t>
            </a:r>
          </a:p>
          <a:p>
            <a:r>
              <a:rPr lang="tr-TR" sz="2400" dirty="0" smtClean="0">
                <a:latin typeface="Times New Roman" panose="02020603050405020304" pitchFamily="18" charset="0"/>
                <a:cs typeface="Times New Roman" panose="02020603050405020304" pitchFamily="18" charset="0"/>
              </a:rPr>
              <a:t>Anne-babanın danışana yönelik yaklaşım ve tutumları tutarsız, danışan ailesinin onu anlamadığını düşünüyor.</a:t>
            </a:r>
          </a:p>
          <a:p>
            <a:endParaRPr lang="tr-TR" sz="2400" dirty="0" smtClean="0"/>
          </a:p>
          <a:p>
            <a:endParaRPr lang="tr-TR" sz="2400"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36</a:t>
            </a:fld>
            <a:endParaRPr lang="tr-TR"/>
          </a:p>
        </p:txBody>
      </p:sp>
    </p:spTree>
    <p:extLst>
      <p:ext uri="{BB962C8B-B14F-4D97-AF65-F5344CB8AC3E}">
        <p14:creationId xmlns:p14="http://schemas.microsoft.com/office/powerpoint/2010/main" val="4087259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Y.X.Erkek,3.sınıf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Okulda hareketli, arkadaşlarına vurma, başkalarının eşya ve parasını çalma gibi</a:t>
            </a:r>
            <a:r>
              <a:rPr lang="tr-TR" sz="2400" dirty="0">
                <a:latin typeface="Times New Roman" panose="02020603050405020304" pitchFamily="18" charset="0"/>
                <a:cs typeface="Times New Roman" panose="02020603050405020304" pitchFamily="18" charset="0"/>
              </a:rPr>
              <a:t> davranış sorunları var.</a:t>
            </a:r>
            <a:r>
              <a:rPr lang="tr-TR" sz="2400" dirty="0" smtClean="0">
                <a:latin typeface="Times New Roman" panose="02020603050405020304" pitchFamily="18" charset="0"/>
                <a:cs typeface="Times New Roman" panose="02020603050405020304" pitchFamily="18" charset="0"/>
              </a:rPr>
              <a:t>  </a:t>
            </a:r>
          </a:p>
          <a:p>
            <a:r>
              <a:rPr lang="tr-TR" sz="2400" dirty="0" smtClean="0">
                <a:latin typeface="Times New Roman" panose="02020603050405020304" pitchFamily="18" charset="0"/>
                <a:cs typeface="Times New Roman" panose="02020603050405020304" pitchFamily="18" charset="0"/>
              </a:rPr>
              <a:t>Derslere karşı ilgisiz.</a:t>
            </a:r>
          </a:p>
          <a:p>
            <a:r>
              <a:rPr lang="tr-TR" sz="2400" dirty="0" smtClean="0">
                <a:latin typeface="Times New Roman" panose="02020603050405020304" pitchFamily="18" charset="0"/>
                <a:cs typeface="Times New Roman" panose="02020603050405020304" pitchFamily="18" charset="0"/>
              </a:rPr>
              <a:t>Anne ölmüş üvey anne ile kalıyor. Baba ilgisiz sürekli mesaide, danışanı döver.</a:t>
            </a:r>
          </a:p>
          <a:p>
            <a:r>
              <a:rPr lang="tr-TR" sz="2400" dirty="0" smtClean="0">
                <a:latin typeface="Times New Roman" panose="02020603050405020304" pitchFamily="18" charset="0"/>
                <a:cs typeface="Times New Roman" panose="02020603050405020304" pitchFamily="18" charset="0"/>
              </a:rPr>
              <a:t>Üvey anne agresif bağırır, zaman zaman fiziksel şiddet uygular(ayrıca öz 3 çocuğu yanında)</a:t>
            </a:r>
          </a:p>
          <a:p>
            <a:r>
              <a:rPr lang="tr-TR" sz="2400" dirty="0" smtClean="0">
                <a:latin typeface="Times New Roman" panose="02020603050405020304" pitchFamily="18" charset="0"/>
                <a:cs typeface="Times New Roman" panose="02020603050405020304" pitchFamily="18" charset="0"/>
              </a:rPr>
              <a:t>Danışanla duygusal ve sevgi paylaşımları yetersiz.</a:t>
            </a:r>
          </a:p>
          <a:p>
            <a:r>
              <a:rPr lang="tr-TR" sz="2400" dirty="0" smtClean="0">
                <a:latin typeface="Times New Roman" panose="02020603050405020304" pitchFamily="18" charset="0"/>
                <a:cs typeface="Times New Roman" panose="02020603050405020304" pitchFamily="18" charset="0"/>
              </a:rPr>
              <a:t>Danışan ilgiyi kazanmaya, dikkat çekmeye yönelik davranışlar ortaya koyuyor.</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37</a:t>
            </a:fld>
            <a:endParaRPr lang="tr-TR"/>
          </a:p>
        </p:txBody>
      </p:sp>
    </p:spTree>
    <p:extLst>
      <p:ext uri="{BB962C8B-B14F-4D97-AF65-F5344CB8AC3E}">
        <p14:creationId xmlns:p14="http://schemas.microsoft.com/office/powerpoint/2010/main" val="20789617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A.X.Erkek,6.sınıf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Danışan okulda aşırı hareketli, arkadaşları ile kavga eder(Öğrenilmiş şiddet?).</a:t>
            </a:r>
          </a:p>
          <a:p>
            <a:r>
              <a:rPr lang="tr-TR" sz="2400" dirty="0" smtClean="0">
                <a:latin typeface="Times New Roman" panose="02020603050405020304" pitchFamily="18" charset="0"/>
                <a:cs typeface="Times New Roman" panose="02020603050405020304" pitchFamily="18" charset="0"/>
              </a:rPr>
              <a:t>Baba alkol kullanıyor sürekli çocuğa duygusal, fiziksel şiddet uygular(döver).</a:t>
            </a:r>
          </a:p>
          <a:p>
            <a:r>
              <a:rPr lang="tr-TR" sz="2400" dirty="0" smtClean="0">
                <a:latin typeface="Times New Roman" panose="02020603050405020304" pitchFamily="18" charset="0"/>
                <a:cs typeface="Times New Roman" panose="02020603050405020304" pitchFamily="18" charset="0"/>
              </a:rPr>
              <a:t>Evde eşler arasında sürekli tartışma ve kavga var.</a:t>
            </a:r>
          </a:p>
          <a:p>
            <a:r>
              <a:rPr lang="tr-TR" sz="2400" dirty="0" smtClean="0">
                <a:latin typeface="Times New Roman" panose="02020603050405020304" pitchFamily="18" charset="0"/>
                <a:cs typeface="Times New Roman" panose="02020603050405020304" pitchFamily="18" charset="0"/>
              </a:rPr>
              <a:t>Annede ara ara şiddet uygular.</a:t>
            </a:r>
          </a:p>
          <a:p>
            <a:r>
              <a:rPr lang="tr-TR" sz="2400" dirty="0" smtClean="0">
                <a:latin typeface="Times New Roman" panose="02020603050405020304" pitchFamily="18" charset="0"/>
                <a:cs typeface="Times New Roman" panose="02020603050405020304" pitchFamily="18" charset="0"/>
              </a:rPr>
              <a:t>Eşler boşanma aşamasına gelmiş, baba ekonomik sorunları kadına yükleme eğiliminde.</a:t>
            </a:r>
          </a:p>
          <a:p>
            <a:r>
              <a:rPr lang="tr-TR" sz="2400" dirty="0" smtClean="0">
                <a:latin typeface="Times New Roman" panose="02020603050405020304" pitchFamily="18" charset="0"/>
                <a:cs typeface="Times New Roman" panose="02020603050405020304" pitchFamily="18" charset="0"/>
              </a:rPr>
              <a:t>Ailenin </a:t>
            </a:r>
            <a:r>
              <a:rPr lang="tr-TR" sz="2400" dirty="0" err="1" smtClean="0">
                <a:latin typeface="Times New Roman" panose="02020603050405020304" pitchFamily="18" charset="0"/>
                <a:cs typeface="Times New Roman" panose="02020603050405020304" pitchFamily="18" charset="0"/>
              </a:rPr>
              <a:t>sosyo</a:t>
            </a:r>
            <a:r>
              <a:rPr lang="tr-TR" sz="2400" dirty="0" smtClean="0">
                <a:latin typeface="Times New Roman" panose="02020603050405020304" pitchFamily="18" charset="0"/>
                <a:cs typeface="Times New Roman" panose="02020603050405020304" pitchFamily="18" charset="0"/>
              </a:rPr>
              <a:t>-ekonomik düzeyi düşük</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38</a:t>
            </a:fld>
            <a:endParaRPr lang="tr-TR"/>
          </a:p>
        </p:txBody>
      </p:sp>
    </p:spTree>
    <p:extLst>
      <p:ext uri="{BB962C8B-B14F-4D97-AF65-F5344CB8AC3E}">
        <p14:creationId xmlns:p14="http://schemas.microsoft.com/office/powerpoint/2010/main" val="35533089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Bazı kavramlar</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556793"/>
            <a:ext cx="8229600" cy="2376264"/>
          </a:xfrm>
        </p:spPr>
        <p:txBody>
          <a:bodyPr>
            <a:normAutofit/>
          </a:bodyPr>
          <a:lstStyle/>
          <a:p>
            <a:pPr algn="ctr"/>
            <a:r>
              <a:rPr lang="tr-TR" sz="2400" dirty="0" smtClean="0">
                <a:latin typeface="Times New Roman" panose="02020603050405020304" pitchFamily="18" charset="0"/>
                <a:cs typeface="Times New Roman" panose="02020603050405020304" pitchFamily="18" charset="0"/>
              </a:rPr>
              <a:t>Aidiyet duygusu</a:t>
            </a:r>
          </a:p>
          <a:p>
            <a:pPr algn="ctr"/>
            <a:r>
              <a:rPr lang="tr-TR" sz="2400" dirty="0" smtClean="0">
                <a:latin typeface="Times New Roman" panose="02020603050405020304" pitchFamily="18" charset="0"/>
                <a:cs typeface="Times New Roman" panose="02020603050405020304" pitchFamily="18" charset="0"/>
              </a:rPr>
              <a:t>Benlik algısı-Kendilik algısı</a:t>
            </a:r>
          </a:p>
          <a:p>
            <a:pPr algn="ctr"/>
            <a:r>
              <a:rPr lang="tr-TR" sz="2400" dirty="0" smtClean="0">
                <a:latin typeface="Times New Roman" panose="02020603050405020304" pitchFamily="18" charset="0"/>
                <a:cs typeface="Times New Roman" panose="02020603050405020304" pitchFamily="18" charset="0"/>
              </a:rPr>
              <a:t>Reaksiyon-</a:t>
            </a:r>
            <a:r>
              <a:rPr lang="tr-TR" sz="2400" dirty="0" err="1" smtClean="0">
                <a:latin typeface="Times New Roman" panose="02020603050405020304" pitchFamily="18" charset="0"/>
                <a:cs typeface="Times New Roman" panose="02020603050405020304" pitchFamily="18" charset="0"/>
              </a:rPr>
              <a:t>formation</a:t>
            </a:r>
            <a:r>
              <a:rPr lang="tr-TR" sz="2400" dirty="0" smtClean="0">
                <a:latin typeface="Times New Roman" panose="02020603050405020304" pitchFamily="18" charset="0"/>
                <a:cs typeface="Times New Roman" panose="02020603050405020304" pitchFamily="18" charset="0"/>
              </a:rPr>
              <a:t>-karşıt tepki</a:t>
            </a:r>
          </a:p>
          <a:p>
            <a:pPr algn="ctr"/>
            <a:r>
              <a:rPr lang="tr-TR" sz="2400" dirty="0" smtClean="0">
                <a:latin typeface="Times New Roman" panose="02020603050405020304" pitchFamily="18" charset="0"/>
                <a:cs typeface="Times New Roman" panose="02020603050405020304" pitchFamily="18" charset="0"/>
              </a:rPr>
              <a:t>Ben merkezci yetişme</a:t>
            </a:r>
          </a:p>
          <a:p>
            <a:pPr algn="ctr"/>
            <a:r>
              <a:rPr lang="tr-TR" sz="2400" dirty="0" smtClean="0">
                <a:latin typeface="Times New Roman" panose="02020603050405020304" pitchFamily="18" charset="0"/>
                <a:cs typeface="Times New Roman" panose="02020603050405020304" pitchFamily="18" charset="0"/>
              </a:rPr>
              <a:t>Kimlik arayışı</a:t>
            </a:r>
          </a:p>
          <a:p>
            <a:endParaRPr lang="tr-TR" dirty="0"/>
          </a:p>
        </p:txBody>
      </p:sp>
      <p:pic>
        <p:nvPicPr>
          <p:cNvPr id="15363" name="Picture 3" descr="D:\Desktop\İlgili Resimler\images (8).jpg"/>
          <p:cNvPicPr>
            <a:picLocks noChangeAspect="1" noChangeArrowheads="1"/>
          </p:cNvPicPr>
          <p:nvPr/>
        </p:nvPicPr>
        <p:blipFill>
          <a:blip r:embed="rId2" cstate="print"/>
          <a:srcRect/>
          <a:stretch>
            <a:fillRect/>
          </a:stretch>
        </p:blipFill>
        <p:spPr bwMode="auto">
          <a:xfrm>
            <a:off x="1331640" y="4149080"/>
            <a:ext cx="7128792" cy="1872208"/>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39</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80729"/>
            <a:ext cx="7772400" cy="2592288"/>
          </a:xfrm>
        </p:spPr>
        <p:txBody>
          <a:bodyPr>
            <a:normAutofit fontScale="90000"/>
          </a:bodyPr>
          <a:lstStyle/>
          <a:p>
            <a:r>
              <a:rPr lang="tr-TR" dirty="0" smtClean="0">
                <a:latin typeface="Times New Roman" panose="02020603050405020304" pitchFamily="18" charset="0"/>
                <a:cs typeface="Times New Roman" panose="02020603050405020304" pitchFamily="18" charset="0"/>
              </a:rPr>
              <a:t>Beklentileri algılamak yönüyle öğrencinin gerisinde kalmak</a:t>
            </a:r>
            <a:r>
              <a:rPr lang="tr-TR" dirty="0">
                <a:latin typeface="Times New Roman" panose="02020603050405020304" pitchFamily="18" charset="0"/>
                <a:cs typeface="Times New Roman" panose="02020603050405020304" pitchFamily="18" charset="0"/>
              </a:rPr>
              <a:t>!</a:t>
            </a:r>
            <a:br>
              <a:rPr lang="tr-TR" dirty="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a:t>
            </a:r>
            <a:r>
              <a:rPr lang="tr-TR" sz="4000" dirty="0" smtClean="0">
                <a:latin typeface="Times New Roman" panose="02020603050405020304" pitchFamily="18" charset="0"/>
                <a:cs typeface="Times New Roman" panose="02020603050405020304" pitchFamily="18" charset="0"/>
              </a:rPr>
              <a:t>Gelişen beyin, gelişen algılar, oluşan farkındalık, yeni ihtiyaçlar…)</a:t>
            </a:r>
            <a:endParaRPr lang="tr-TR" sz="40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4098" name="Picture 2" descr="D:\Desktop\İlgili Resimler\images (3).jpg"/>
          <p:cNvPicPr>
            <a:picLocks noChangeAspect="1" noChangeArrowheads="1"/>
          </p:cNvPicPr>
          <p:nvPr/>
        </p:nvPicPr>
        <p:blipFill>
          <a:blip r:embed="rId2" cstate="print"/>
          <a:srcRect/>
          <a:stretch>
            <a:fillRect/>
          </a:stretch>
        </p:blipFill>
        <p:spPr bwMode="auto">
          <a:xfrm>
            <a:off x="899592" y="3573017"/>
            <a:ext cx="7776864" cy="302433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1"/>
            <a:ext cx="8229600" cy="1425997"/>
          </a:xfrm>
        </p:spPr>
        <p:txBody>
          <a:bodyPr>
            <a:normAutofit fontScale="90000"/>
          </a:bodyPr>
          <a:lstStyle/>
          <a:p>
            <a:r>
              <a:rPr lang="tr-TR" dirty="0" smtClean="0">
                <a:latin typeface="Times New Roman" panose="02020603050405020304" pitchFamily="18" charset="0"/>
                <a:cs typeface="Times New Roman" panose="02020603050405020304" pitchFamily="18" charset="0"/>
              </a:rPr>
              <a:t>Süreçte sorun varsa bu davranışlara yansıyacaktır!</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2132856"/>
            <a:ext cx="8229600" cy="3993307"/>
          </a:xfrm>
        </p:spPr>
        <p:txBody>
          <a:bodyPr/>
          <a:lstStyle/>
          <a:p>
            <a:pPr algn="ctr"/>
            <a:r>
              <a:rPr lang="tr-TR" dirty="0" smtClean="0">
                <a:latin typeface="Times New Roman" panose="02020603050405020304" pitchFamily="18" charset="0"/>
                <a:cs typeface="Times New Roman" panose="02020603050405020304" pitchFamily="18" charset="0"/>
              </a:rPr>
              <a:t>Süreç unsurları</a:t>
            </a:r>
          </a:p>
          <a:p>
            <a:pPr algn="ctr"/>
            <a:r>
              <a:rPr lang="tr-TR" dirty="0" smtClean="0">
                <a:latin typeface="Times New Roman" panose="02020603050405020304" pitchFamily="18" charset="0"/>
                <a:cs typeface="Times New Roman" panose="02020603050405020304" pitchFamily="18" charset="0"/>
              </a:rPr>
              <a:t>Öğrenci---Program—Öğretmen--Sonuç</a:t>
            </a:r>
            <a:endParaRPr lang="tr-TR" dirty="0">
              <a:latin typeface="Times New Roman" panose="02020603050405020304" pitchFamily="18" charset="0"/>
              <a:cs typeface="Times New Roman" panose="02020603050405020304" pitchFamily="18" charset="0"/>
            </a:endParaRPr>
          </a:p>
        </p:txBody>
      </p:sp>
      <p:pic>
        <p:nvPicPr>
          <p:cNvPr id="16387" name="Picture 3" descr="D:\Desktop\İlgili Resimler\images (14).jpg"/>
          <p:cNvPicPr>
            <a:picLocks noChangeAspect="1" noChangeArrowheads="1"/>
          </p:cNvPicPr>
          <p:nvPr/>
        </p:nvPicPr>
        <p:blipFill>
          <a:blip r:embed="rId2" cstate="print"/>
          <a:srcRect/>
          <a:stretch>
            <a:fillRect/>
          </a:stretch>
        </p:blipFill>
        <p:spPr bwMode="auto">
          <a:xfrm>
            <a:off x="1043608" y="3645024"/>
            <a:ext cx="7344816" cy="2304256"/>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40</a:t>
            </a:fld>
            <a:endParaRPr 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432048"/>
          </a:xfrm>
        </p:spPr>
        <p:txBody>
          <a:bodyPr>
            <a:normAutofit fontScale="90000"/>
          </a:bodyPr>
          <a:lstStyle/>
          <a:p>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243782"/>
            <a:ext cx="8229600" cy="1537146"/>
          </a:xfrm>
        </p:spPr>
        <p:txBody>
          <a:bodyPr>
            <a:normAutofit/>
          </a:bodyPr>
          <a:lstStyle/>
          <a:p>
            <a:pPr algn="ctr"/>
            <a:r>
              <a:rPr lang="tr-TR" sz="4300" dirty="0" smtClean="0">
                <a:latin typeface="Times New Roman" panose="02020603050405020304" pitchFamily="18" charset="0"/>
                <a:cs typeface="Times New Roman" panose="02020603050405020304" pitchFamily="18" charset="0"/>
              </a:rPr>
              <a:t>İdeal olan iç kontrolü geliştirmek</a:t>
            </a:r>
            <a:endParaRPr lang="tr-TR" sz="4300" dirty="0">
              <a:latin typeface="Times New Roman" panose="02020603050405020304" pitchFamily="18" charset="0"/>
              <a:cs typeface="Times New Roman" panose="02020603050405020304" pitchFamily="18" charset="0"/>
            </a:endParaRPr>
          </a:p>
        </p:txBody>
      </p:sp>
      <p:pic>
        <p:nvPicPr>
          <p:cNvPr id="17410" name="Picture 2" descr="D:\Desktop\İlgili Resimler\images (28).jpg"/>
          <p:cNvPicPr>
            <a:picLocks noChangeAspect="1" noChangeArrowheads="1"/>
          </p:cNvPicPr>
          <p:nvPr/>
        </p:nvPicPr>
        <p:blipFill>
          <a:blip r:embed="rId2" cstate="print"/>
          <a:srcRect/>
          <a:stretch>
            <a:fillRect/>
          </a:stretch>
        </p:blipFill>
        <p:spPr bwMode="auto">
          <a:xfrm>
            <a:off x="683568" y="2492896"/>
            <a:ext cx="8280920" cy="3863454"/>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41</a:t>
            </a:fld>
            <a:endParaRPr lang="tr-T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634082"/>
          </a:xfrm>
        </p:spPr>
        <p:txBody>
          <a:bodyPr>
            <a:normAutofit fontScale="90000"/>
          </a:bodyPr>
          <a:lstStyle/>
          <a:p>
            <a:r>
              <a:rPr lang="tr-TR" sz="1800" b="1" dirty="0" smtClean="0">
                <a:latin typeface="Times New Roman" panose="02020603050405020304" pitchFamily="18" charset="0"/>
                <a:cs typeface="Times New Roman" panose="02020603050405020304" pitchFamily="18" charset="0"/>
              </a:rPr>
              <a:t>İstenmeyen Davranışların Ortaya Çıkmasına Etki Eden, Değişimini Zorlaştıran</a:t>
            </a:r>
            <a:r>
              <a:rPr lang="tr-TR" sz="1800" b="1" dirty="0">
                <a:latin typeface="Times New Roman" panose="02020603050405020304" pitchFamily="18" charset="0"/>
                <a:cs typeface="Times New Roman" panose="02020603050405020304" pitchFamily="18" charset="0"/>
              </a:rPr>
              <a:t> Tutum, Davranış, Yaklaşımlar</a:t>
            </a:r>
            <a:r>
              <a:rPr lang="tr-TR" sz="1800" b="1" dirty="0" smtClean="0">
                <a:latin typeface="Times New Roman" panose="02020603050405020304" pitchFamily="18" charset="0"/>
                <a:cs typeface="Times New Roman" panose="02020603050405020304" pitchFamily="18" charset="0"/>
              </a:rPr>
              <a:t> İle Oluşumunu Önleyen, </a:t>
            </a:r>
            <a:r>
              <a:rPr lang="tr-TR" sz="1800" b="1" dirty="0" err="1" smtClean="0">
                <a:latin typeface="Times New Roman" panose="02020603050405020304" pitchFamily="18" charset="0"/>
                <a:cs typeface="Times New Roman" panose="02020603050405020304" pitchFamily="18" charset="0"/>
              </a:rPr>
              <a:t>Başetmeyi</a:t>
            </a:r>
            <a:r>
              <a:rPr lang="tr-TR" sz="1800" b="1" dirty="0" smtClean="0">
                <a:latin typeface="Times New Roman" panose="02020603050405020304" pitchFamily="18" charset="0"/>
                <a:cs typeface="Times New Roman" panose="02020603050405020304" pitchFamily="18" charset="0"/>
              </a:rPr>
              <a:t> Sağlayan Tutum, Davranış, Yaklaşımlar</a:t>
            </a:r>
            <a:endParaRPr lang="tr-TR" sz="1800" b="1" dirty="0">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767952975"/>
              </p:ext>
            </p:extLst>
          </p:nvPr>
        </p:nvGraphicFramePr>
        <p:xfrm>
          <a:off x="457200" y="1196754"/>
          <a:ext cx="8280000" cy="5394960"/>
        </p:xfrm>
        <a:graphic>
          <a:graphicData uri="http://schemas.openxmlformats.org/drawingml/2006/table">
            <a:tbl>
              <a:tblPr firstRow="1" bandRow="1">
                <a:tableStyleId>{5C22544A-7EE6-4342-B048-85BDC9FD1C3A}</a:tableStyleId>
              </a:tblPr>
              <a:tblGrid>
                <a:gridCol w="4140000">
                  <a:extLst>
                    <a:ext uri="{9D8B030D-6E8A-4147-A177-3AD203B41FA5}">
                      <a16:colId xmlns:a16="http://schemas.microsoft.com/office/drawing/2014/main" val="506317082"/>
                    </a:ext>
                  </a:extLst>
                </a:gridCol>
                <a:gridCol w="4140000">
                  <a:extLst>
                    <a:ext uri="{9D8B030D-6E8A-4147-A177-3AD203B41FA5}">
                      <a16:colId xmlns:a16="http://schemas.microsoft.com/office/drawing/2014/main" val="3887707342"/>
                    </a:ext>
                  </a:extLst>
                </a:gridCol>
              </a:tblGrid>
              <a:tr h="0">
                <a:tc>
                  <a:txBody>
                    <a:bodyPr/>
                    <a:lstStyle/>
                    <a:p>
                      <a:r>
                        <a:rPr lang="tr-TR" dirty="0" smtClean="0">
                          <a:latin typeface="Times New Roman" panose="02020603050405020304" pitchFamily="18" charset="0"/>
                          <a:cs typeface="Times New Roman" panose="02020603050405020304" pitchFamily="18" charset="0"/>
                        </a:rPr>
                        <a:t>Ortaya Çıkaran-Değişimi Zorlaştıran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Önleyen-</a:t>
                      </a:r>
                      <a:r>
                        <a:rPr lang="tr-TR" dirty="0" err="1" smtClean="0">
                          <a:latin typeface="Times New Roman" panose="02020603050405020304" pitchFamily="18" charset="0"/>
                          <a:cs typeface="Times New Roman" panose="02020603050405020304" pitchFamily="18" charset="0"/>
                        </a:rPr>
                        <a:t>Başetmeyi</a:t>
                      </a:r>
                      <a:r>
                        <a:rPr lang="tr-TR" dirty="0" smtClean="0">
                          <a:latin typeface="Times New Roman" panose="02020603050405020304" pitchFamily="18" charset="0"/>
                          <a:cs typeface="Times New Roman" panose="02020603050405020304" pitchFamily="18" charset="0"/>
                        </a:rPr>
                        <a:t> Sağlayan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84769619"/>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Açık olmayan kurallar</a:t>
                      </a:r>
                    </a:p>
                    <a:p>
                      <a:endParaRPr lang="tr-TR"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Etkin iletişim</a:t>
                      </a:r>
                    </a:p>
                    <a:p>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259903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Hükmeden tutum</a:t>
                      </a:r>
                    </a:p>
                    <a:p>
                      <a:endParaRPr lang="tr-TR"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Kabul edici, aidiyet sağlayan yaklaşım</a:t>
                      </a:r>
                    </a:p>
                    <a:p>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5035841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800"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Yıkıcı rekabet sağlayan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Motivasyon oluşturan, öğrenci ihtiyaçlarını merkez alan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64066415"/>
                  </a:ext>
                </a:extLst>
              </a:tr>
              <a:tr h="0">
                <a:tc>
                  <a:txBody>
                    <a:bodyPr/>
                    <a:lstStyle/>
                    <a:p>
                      <a:r>
                        <a:rPr lang="tr-TR" dirty="0" smtClean="0">
                          <a:latin typeface="Times New Roman" panose="02020603050405020304" pitchFamily="18" charset="0"/>
                          <a:cs typeface="Times New Roman" panose="02020603050405020304" pitchFamily="18" charset="0"/>
                        </a:rPr>
                        <a:t>Seçenek sunmamak, oluşturmamak</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Alternatif sunan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40089429"/>
                  </a:ext>
                </a:extLst>
              </a:tr>
              <a:tr h="0">
                <a:tc>
                  <a:txBody>
                    <a:bodyPr/>
                    <a:lstStyle/>
                    <a:p>
                      <a:r>
                        <a:rPr lang="tr-TR" dirty="0" smtClean="0">
                          <a:latin typeface="Times New Roman" panose="02020603050405020304" pitchFamily="18" charset="0"/>
                          <a:cs typeface="Times New Roman" panose="02020603050405020304" pitchFamily="18" charset="0"/>
                        </a:rPr>
                        <a:t>Hemen yargılama, olumsuz </a:t>
                      </a:r>
                      <a:r>
                        <a:rPr lang="tr-TR" dirty="0" err="1" smtClean="0">
                          <a:latin typeface="Times New Roman" panose="02020603050405020304" pitchFamily="18" charset="0"/>
                          <a:cs typeface="Times New Roman" panose="02020603050405020304" pitchFamily="18" charset="0"/>
                        </a:rPr>
                        <a:t>pekiştireçler</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Etkin aldırmazlık ,tolerans, hoşgörü</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71612940"/>
                  </a:ext>
                </a:extLst>
              </a:tr>
              <a:tr h="0">
                <a:tc>
                  <a:txBody>
                    <a:bodyPr/>
                    <a:lstStyle/>
                    <a:p>
                      <a:r>
                        <a:rPr lang="tr-TR" dirty="0" smtClean="0">
                          <a:latin typeface="Times New Roman" panose="02020603050405020304" pitchFamily="18" charset="0"/>
                          <a:cs typeface="Times New Roman" panose="02020603050405020304" pitchFamily="18" charset="0"/>
                        </a:rPr>
                        <a:t>Dışlayan yaklaşım(sen böylesin)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Adil yaklaşan, fırsat eşitliği sunan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5867613"/>
                  </a:ext>
                </a:extLst>
              </a:tr>
              <a:tr h="0">
                <a:tc>
                  <a:txBody>
                    <a:bodyPr/>
                    <a:lstStyle/>
                    <a:p>
                      <a:r>
                        <a:rPr lang="tr-TR" dirty="0" smtClean="0">
                          <a:latin typeface="Times New Roman" panose="02020603050405020304" pitchFamily="18" charset="0"/>
                          <a:cs typeface="Times New Roman" panose="02020603050405020304" pitchFamily="18" charset="0"/>
                        </a:rPr>
                        <a:t>Tutarsız ve sürekliliği olmayan yaklaşımlar</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Tutarlı ve sürekliliği olan yaklaşım</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1703857"/>
                  </a:ext>
                </a:extLst>
              </a:tr>
              <a:tr h="0">
                <a:tc>
                  <a:txBody>
                    <a:bodyPr/>
                    <a:lstStyle/>
                    <a:p>
                      <a:r>
                        <a:rPr lang="tr-TR" dirty="0" smtClean="0">
                          <a:latin typeface="Times New Roman" panose="02020603050405020304" pitchFamily="18" charset="0"/>
                          <a:cs typeface="Times New Roman" panose="02020603050405020304" pitchFamily="18" charset="0"/>
                        </a:rPr>
                        <a:t>Olumsuz sınıf yönetimi(uygun olmayan öğretim stili)</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Olumlu Sınıf yönetimi, yöntem, teknik kullanma</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5322014"/>
                  </a:ext>
                </a:extLst>
              </a:tr>
              <a:tr h="0">
                <a:tc>
                  <a:txBody>
                    <a:bodyPr/>
                    <a:lstStyle/>
                    <a:p>
                      <a:r>
                        <a:rPr lang="tr-TR" dirty="0" smtClean="0">
                          <a:latin typeface="Times New Roman" panose="02020603050405020304" pitchFamily="18" charset="0"/>
                          <a:cs typeface="Times New Roman" panose="02020603050405020304" pitchFamily="18" charset="0"/>
                        </a:rPr>
                        <a:t>Yaptırımı olmayan, eğitici olmayan ceza</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ödül</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91965476"/>
                  </a:ext>
                </a:extLst>
              </a:tr>
              <a:tr h="0">
                <a:tc>
                  <a:txBody>
                    <a:bodyPr/>
                    <a:lstStyle/>
                    <a:p>
                      <a:r>
                        <a:rPr lang="tr-TR" dirty="0" smtClean="0">
                          <a:latin typeface="Times New Roman" panose="02020603050405020304" pitchFamily="18" charset="0"/>
                          <a:cs typeface="Times New Roman" panose="02020603050405020304" pitchFamily="18" charset="0"/>
                        </a:rPr>
                        <a:t>Nedenselliği dikkate almayan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 Empati ile  yaklaşan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57341400"/>
                  </a:ext>
                </a:extLst>
              </a:tr>
            </a:tbl>
          </a:graphicData>
        </a:graphic>
      </p:graphicFrame>
      <p:sp>
        <p:nvSpPr>
          <p:cNvPr id="4" name="Slayt Numarası Yer Tutucusu 3"/>
          <p:cNvSpPr>
            <a:spLocks noGrp="1"/>
          </p:cNvSpPr>
          <p:nvPr>
            <p:ph type="sldNum" sz="quarter" idx="12"/>
          </p:nvPr>
        </p:nvSpPr>
        <p:spPr/>
        <p:txBody>
          <a:bodyPr/>
          <a:lstStyle/>
          <a:p>
            <a:fld id="{AA4220B3-25AC-4702-824C-6343BAF2C387}" type="slidenum">
              <a:rPr lang="tr-TR" smtClean="0"/>
              <a:t>42</a:t>
            </a:fld>
            <a:endParaRPr lang="tr-TR"/>
          </a:p>
        </p:txBody>
      </p:sp>
    </p:spTree>
    <p:extLst>
      <p:ext uri="{BB962C8B-B14F-4D97-AF65-F5344CB8AC3E}">
        <p14:creationId xmlns:p14="http://schemas.microsoft.com/office/powerpoint/2010/main" val="16887759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7"/>
            <a:ext cx="8229600" cy="1325563"/>
          </a:xfrm>
        </p:spPr>
        <p:txBody>
          <a:bodyPr>
            <a:normAutofit/>
          </a:bodyPr>
          <a:lstStyle/>
          <a:p>
            <a:r>
              <a:rPr lang="tr-TR" sz="3600" dirty="0" smtClean="0">
                <a:latin typeface="Times New Roman" panose="02020603050405020304" pitchFamily="18" charset="0"/>
                <a:cs typeface="Times New Roman" panose="02020603050405020304" pitchFamily="18" charset="0"/>
              </a:rPr>
              <a:t>Karşılaşılan olumsuz davranış vakalarında kullanılabilecek bazı teknikler</a:t>
            </a:r>
            <a:endParaRPr lang="tr-TR" sz="36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600201"/>
            <a:ext cx="8229600" cy="2116831"/>
          </a:xfrm>
        </p:spPr>
        <p:txBody>
          <a:bodyPr>
            <a:normAutofit fontScale="70000" lnSpcReduction="20000"/>
          </a:bodyPr>
          <a:lstStyle/>
          <a:p>
            <a:endParaRPr lang="tr-TR" dirty="0" smtClean="0"/>
          </a:p>
          <a:p>
            <a:r>
              <a:rPr lang="tr-TR" dirty="0" smtClean="0">
                <a:latin typeface="Times New Roman" panose="02020603050405020304" pitchFamily="18" charset="0"/>
                <a:cs typeface="Times New Roman" panose="02020603050405020304" pitchFamily="18" charset="0"/>
              </a:rPr>
              <a:t>Rol oynama tekniği(Öğrenci-öğretmen)</a:t>
            </a:r>
          </a:p>
          <a:p>
            <a:r>
              <a:rPr lang="tr-TR" dirty="0" smtClean="0">
                <a:latin typeface="Times New Roman" panose="02020603050405020304" pitchFamily="18" charset="0"/>
                <a:cs typeface="Times New Roman" panose="02020603050405020304" pitchFamily="18" charset="0"/>
              </a:rPr>
              <a:t>Etkin aldırmazlık</a:t>
            </a:r>
          </a:p>
          <a:p>
            <a:r>
              <a:rPr lang="tr-TR" dirty="0" smtClean="0">
                <a:latin typeface="Times New Roman" panose="02020603050405020304" pitchFamily="18" charset="0"/>
                <a:cs typeface="Times New Roman" panose="02020603050405020304" pitchFamily="18" charset="0"/>
              </a:rPr>
              <a:t>Sorumluluk verme</a:t>
            </a:r>
          </a:p>
          <a:p>
            <a:r>
              <a:rPr lang="tr-TR" dirty="0" smtClean="0">
                <a:latin typeface="Times New Roman" panose="02020603050405020304" pitchFamily="18" charset="0"/>
                <a:cs typeface="Times New Roman" panose="02020603050405020304" pitchFamily="18" charset="0"/>
              </a:rPr>
              <a:t>Beden dilini kullanma(her aslanın içinde bulunan uysal kediyi canlandırma)</a:t>
            </a:r>
          </a:p>
          <a:p>
            <a:endParaRPr lang="tr-TR" dirty="0" smtClean="0"/>
          </a:p>
          <a:p>
            <a:endParaRPr lang="tr-TR" dirty="0"/>
          </a:p>
        </p:txBody>
      </p:sp>
      <p:pic>
        <p:nvPicPr>
          <p:cNvPr id="19458" name="Picture 2" descr="D:\Desktop\İlgili Resimler\images (23).jpg"/>
          <p:cNvPicPr>
            <a:picLocks noChangeAspect="1" noChangeArrowheads="1"/>
          </p:cNvPicPr>
          <p:nvPr/>
        </p:nvPicPr>
        <p:blipFill>
          <a:blip r:embed="rId2" cstate="print"/>
          <a:srcRect/>
          <a:stretch>
            <a:fillRect/>
          </a:stretch>
        </p:blipFill>
        <p:spPr bwMode="auto">
          <a:xfrm>
            <a:off x="539552" y="3933056"/>
            <a:ext cx="8136904" cy="1872208"/>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43</a:t>
            </a:fld>
            <a:endParaRPr 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1368152"/>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Sınıfta istenmeyen Davranışlarla </a:t>
            </a:r>
            <a:r>
              <a:rPr lang="tr-TR" b="1" dirty="0" err="1" smtClean="0">
                <a:latin typeface="Times New Roman" panose="02020603050405020304" pitchFamily="18" charset="0"/>
                <a:cs typeface="Times New Roman" panose="02020603050405020304" pitchFamily="18" charset="0"/>
              </a:rPr>
              <a:t>Başetme</a:t>
            </a:r>
            <a:r>
              <a:rPr lang="tr-TR" b="1" dirty="0" smtClean="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2132856"/>
            <a:ext cx="8229600" cy="3993307"/>
          </a:xfrm>
        </p:spPr>
        <p:txBody>
          <a:bodyPr/>
          <a:lstStyle/>
          <a:p>
            <a:endParaRPr lang="tr-TR" dirty="0"/>
          </a:p>
        </p:txBody>
      </p:sp>
      <p:pic>
        <p:nvPicPr>
          <p:cNvPr id="4" name="Picture 4" descr="D:\Desktop\İlgili Resimler\images (11).jpg"/>
          <p:cNvPicPr>
            <a:picLocks noChangeAspect="1" noChangeArrowheads="1"/>
          </p:cNvPicPr>
          <p:nvPr/>
        </p:nvPicPr>
        <p:blipFill>
          <a:blip r:embed="rId2" cstate="print"/>
          <a:srcRect/>
          <a:stretch>
            <a:fillRect/>
          </a:stretch>
        </p:blipFill>
        <p:spPr bwMode="auto">
          <a:xfrm>
            <a:off x="755576" y="2636911"/>
            <a:ext cx="7920879" cy="3096345"/>
          </a:xfrm>
          <a:prstGeom prst="rect">
            <a:avLst/>
          </a:prstGeom>
          <a:noFill/>
        </p:spPr>
      </p:pic>
      <p:sp>
        <p:nvSpPr>
          <p:cNvPr id="5" name="Slayt Numarası Yer Tutucusu 4"/>
          <p:cNvSpPr>
            <a:spLocks noGrp="1"/>
          </p:cNvSpPr>
          <p:nvPr>
            <p:ph type="sldNum" sz="quarter" idx="12"/>
          </p:nvPr>
        </p:nvSpPr>
        <p:spPr/>
        <p:txBody>
          <a:bodyPr/>
          <a:lstStyle/>
          <a:p>
            <a:fld id="{AA4220B3-25AC-4702-824C-6343BAF2C387}" type="slidenum">
              <a:rPr lang="tr-TR" smtClean="0"/>
              <a:t>44</a:t>
            </a:fld>
            <a:endParaRPr lang="tr-T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Sınıf yönetimi</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Etkili bir düzen oluşturmaktır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Sınıfa/derse iyi hazırlanmaktır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Öğrencileri güdülemektir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Güvenli ve rahat bir öğrenme ortamı sağlamaktır</a:t>
            </a:r>
          </a:p>
          <a:p>
            <a:r>
              <a:rPr lang="tr-TR" dirty="0">
                <a:latin typeface="Times New Roman" panose="02020603050405020304" pitchFamily="18" charset="0"/>
                <a:cs typeface="Times New Roman" panose="02020603050405020304" pitchFamily="18" charset="0"/>
              </a:rPr>
              <a:t>Öğrencilerin öz-saygılarını geliştirmektir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Derste yaratıcı ve hayalci olmaktır</a:t>
            </a:r>
            <a:endParaRPr lang="en-US"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45</a:t>
            </a:fld>
            <a:endParaRPr lang="tr-TR"/>
          </a:p>
        </p:txBody>
      </p:sp>
    </p:spTree>
    <p:extLst>
      <p:ext uri="{BB962C8B-B14F-4D97-AF65-F5344CB8AC3E}">
        <p14:creationId xmlns:p14="http://schemas.microsoft.com/office/powerpoint/2010/main" val="14612228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Sınıf yönetimi stratejilerini belirleme</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Öğretme </a:t>
            </a:r>
            <a:r>
              <a:rPr lang="tr-TR" dirty="0">
                <a:latin typeface="Times New Roman" panose="02020603050405020304" pitchFamily="18" charset="0"/>
                <a:cs typeface="Times New Roman" panose="02020603050405020304" pitchFamily="18" charset="0"/>
              </a:rPr>
              <a:t>stilleri</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Kişilik/tutumlar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Öğrenci grubu</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Tüm sınıf yönetimi stratejileri tüm öğretmenler için uygun </a:t>
            </a:r>
            <a:r>
              <a:rPr lang="tr-TR" dirty="0" smtClean="0">
                <a:latin typeface="Times New Roman" panose="02020603050405020304" pitchFamily="18" charset="0"/>
                <a:cs typeface="Times New Roman" panose="02020603050405020304" pitchFamily="18" charset="0"/>
              </a:rPr>
              <a:t>değildir, farklı </a:t>
            </a:r>
            <a:r>
              <a:rPr lang="tr-TR" dirty="0">
                <a:latin typeface="Times New Roman" panose="02020603050405020304" pitchFamily="18" charset="0"/>
                <a:cs typeface="Times New Roman" panose="02020603050405020304" pitchFamily="18" charset="0"/>
              </a:rPr>
              <a:t>stratejileri deneyerek sizin için uygun olup olmadığını görün</a:t>
            </a:r>
            <a:endParaRPr lang="tr-TR" sz="2800" dirty="0">
              <a:solidFill>
                <a:schemeClr val="tx2"/>
              </a:solidFill>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46</a:t>
            </a:fld>
            <a:endParaRPr lang="tr-TR"/>
          </a:p>
        </p:txBody>
      </p:sp>
    </p:spTree>
    <p:extLst>
      <p:ext uri="{BB962C8B-B14F-4D97-AF65-F5344CB8AC3E}">
        <p14:creationId xmlns:p14="http://schemas.microsoft.com/office/powerpoint/2010/main" val="1467139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fontScale="90000"/>
          </a:bodyPr>
          <a:lstStyle/>
          <a:p>
            <a:r>
              <a:rPr lang="tr-TR" b="1" dirty="0">
                <a:latin typeface="Times New Roman" panose="02020603050405020304" pitchFamily="18" charset="0"/>
                <a:cs typeface="Times New Roman" panose="02020603050405020304" pitchFamily="18" charset="0"/>
              </a:rPr>
              <a:t>Başarılı Sınıf Yönetiminin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229600" cy="4281339"/>
          </a:xfrm>
        </p:spPr>
        <p:txBody>
          <a:bodyPr>
            <a:normAutofit fontScale="92500"/>
          </a:bodyPr>
          <a:lstStyle/>
          <a:p>
            <a:r>
              <a:rPr lang="tr-TR" dirty="0">
                <a:latin typeface="Times New Roman" panose="02020603050405020304" pitchFamily="18" charset="0"/>
                <a:cs typeface="Times New Roman" panose="02020603050405020304" pitchFamily="18" charset="0"/>
              </a:rPr>
              <a:t>Dersin akışını bozucu davranışlarla mücadele edin, ama görev dışı davranışları ve akışı bozmayan davranışları minimize etmeye çalışın</a:t>
            </a:r>
          </a:p>
          <a:p>
            <a:r>
              <a:rPr lang="tr-TR" dirty="0">
                <a:latin typeface="Times New Roman" panose="02020603050405020304" pitchFamily="18" charset="0"/>
                <a:cs typeface="Times New Roman" panose="02020603050405020304" pitchFamily="18" charset="0"/>
              </a:rPr>
              <a:t>Öğrencilere kendi davranışını öğretmeye çalışın</a:t>
            </a:r>
          </a:p>
          <a:p>
            <a:r>
              <a:rPr lang="tr-TR" dirty="0">
                <a:latin typeface="Times New Roman" panose="02020603050405020304" pitchFamily="18" charset="0"/>
                <a:cs typeface="Times New Roman" panose="02020603050405020304" pitchFamily="18" charset="0"/>
              </a:rPr>
              <a:t>Öğrenciler göreve odaklanmayı öğrenirler ve onlar için planladığınız etkinliklere katılırlar</a:t>
            </a:r>
            <a:endParaRPr lang="en-US"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Doğru olan </a:t>
            </a:r>
            <a:r>
              <a:rPr lang="tr-TR" dirty="0">
                <a:latin typeface="Times New Roman" panose="02020603050405020304" pitchFamily="18" charset="0"/>
                <a:cs typeface="Times New Roman" panose="02020603050405020304" pitchFamily="18" charset="0"/>
              </a:rPr>
              <a:t>robot gibi çalışmaları ve istenenleri yapmaları değildir</a:t>
            </a:r>
            <a:endParaRPr lang="en-US"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47</a:t>
            </a:fld>
            <a:endParaRPr lang="tr-TR"/>
          </a:p>
        </p:txBody>
      </p:sp>
    </p:spTree>
    <p:extLst>
      <p:ext uri="{BB962C8B-B14F-4D97-AF65-F5344CB8AC3E}">
        <p14:creationId xmlns:p14="http://schemas.microsoft.com/office/powerpoint/2010/main" val="42712624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936104"/>
          </a:xfrm>
        </p:spPr>
        <p:txBody>
          <a:bodyPr/>
          <a:lstStyle/>
          <a:p>
            <a:pPr algn="l"/>
            <a:r>
              <a:rPr lang="tr-TR" b="1" dirty="0" smtClean="0">
                <a:latin typeface="Times New Roman" panose="02020603050405020304" pitchFamily="18" charset="0"/>
                <a:cs typeface="Times New Roman" panose="02020603050405020304" pitchFamily="18" charset="0"/>
              </a:rPr>
              <a:t>Bunlara dikkat</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772816"/>
            <a:ext cx="8229600" cy="4353347"/>
          </a:xfrm>
        </p:spPr>
        <p:txBody>
          <a:bodyPr>
            <a:normAutofit/>
          </a:bodyPr>
          <a:lstStyle/>
          <a:p>
            <a:pPr marL="457200" lvl="1" indent="0">
              <a:lnSpc>
                <a:spcPct val="90000"/>
              </a:lnSpc>
              <a:buNone/>
            </a:pPr>
            <a:r>
              <a:rPr lang="tr-TR" sz="2400" dirty="0">
                <a:latin typeface="Times New Roman" panose="02020603050405020304" pitchFamily="18" charset="0"/>
                <a:cs typeface="Times New Roman" panose="02020603050405020304" pitchFamily="18" charset="0"/>
              </a:rPr>
              <a:t>Dikkati tüm sınıfa ver</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Öğrencilerle sohbete dalma</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Bazen sessizlik etkili olabilir</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Öğrencilerin söylediklerini gerçekten dinlemek istiyorsan yumuşak bir biçimde konuş</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Öğretimini </a:t>
            </a:r>
            <a:r>
              <a:rPr lang="tr-TR" sz="2400" dirty="0" smtClean="0">
                <a:latin typeface="Times New Roman" panose="02020603050405020304" pitchFamily="18" charset="0"/>
                <a:cs typeface="Times New Roman" panose="02020603050405020304" pitchFamily="18" charset="0"/>
              </a:rPr>
              <a:t>yönlendir-rehberlik yap </a:t>
            </a:r>
            <a:r>
              <a:rPr lang="tr-TR" sz="2400" dirty="0">
                <a:latin typeface="Times New Roman" panose="02020603050405020304" pitchFamily="18" charset="0"/>
                <a:cs typeface="Times New Roman" panose="02020603050405020304" pitchFamily="18" charset="0"/>
              </a:rPr>
              <a:t>ve öğrenciler ne olacağını bilsinler</a:t>
            </a:r>
          </a:p>
          <a:p>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48</a:t>
            </a:fld>
            <a:endParaRPr lang="tr-TR"/>
          </a:p>
        </p:txBody>
      </p:sp>
    </p:spTree>
    <p:extLst>
      <p:ext uri="{BB962C8B-B14F-4D97-AF65-F5344CB8AC3E}">
        <p14:creationId xmlns:p14="http://schemas.microsoft.com/office/powerpoint/2010/main" val="13575930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fontScale="90000"/>
          </a:bodyPr>
          <a:lstStyle/>
          <a:p>
            <a:r>
              <a:rPr lang="tr-TR" sz="3600" b="1" dirty="0">
                <a:latin typeface="Times New Roman" panose="02020603050405020304" pitchFamily="18" charset="0"/>
                <a:cs typeface="Times New Roman" panose="02020603050405020304" pitchFamily="18" charset="0"/>
              </a:rPr>
              <a:t>Sınıfta Daha İyi Düzen Sağlama Teknikleri</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7500" lnSpcReduction="20000"/>
          </a:bodyPr>
          <a:lstStyle/>
          <a:p>
            <a:endParaRPr lang="tr-TR" dirty="0" smtClean="0"/>
          </a:p>
          <a:p>
            <a:pPr marL="0" indent="0">
              <a:buNone/>
            </a:pPr>
            <a:r>
              <a:rPr lang="tr-TR" dirty="0" smtClean="0">
                <a:latin typeface="Times New Roman" panose="02020603050405020304" pitchFamily="18" charset="0"/>
                <a:cs typeface="Times New Roman" panose="02020603050405020304" pitchFamily="18" charset="0"/>
              </a:rPr>
              <a:t>Gruplar </a:t>
            </a:r>
            <a:r>
              <a:rPr lang="tr-TR" dirty="0">
                <a:latin typeface="Times New Roman" panose="02020603050405020304" pitchFamily="18" charset="0"/>
                <a:cs typeface="Times New Roman" panose="02020603050405020304" pitchFamily="18" charset="0"/>
              </a:rPr>
              <a:t>halinde öğrencilerin gelişimini </a:t>
            </a:r>
            <a:r>
              <a:rPr lang="tr-TR" dirty="0" smtClean="0">
                <a:latin typeface="Times New Roman" panose="02020603050405020304" pitchFamily="18" charset="0"/>
                <a:cs typeface="Times New Roman" panose="02020603050405020304" pitchFamily="18" charset="0"/>
              </a:rPr>
              <a:t>izle</a:t>
            </a:r>
            <a:endParaRPr lang="tr-TR"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Öğrencilerin dikkati dağılmasın diye sınıfta dolaşarak </a:t>
            </a:r>
            <a:r>
              <a:rPr lang="tr-TR" dirty="0" smtClean="0">
                <a:latin typeface="Times New Roman" panose="02020603050405020304" pitchFamily="18" charset="0"/>
                <a:cs typeface="Times New Roman" panose="02020603050405020304" pitchFamily="18" charset="0"/>
              </a:rPr>
              <a:t>anlat</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Öğrencilere sözel olmayan ipuçları verin</a:t>
            </a:r>
            <a:endParaRPr lang="en-US"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Düzeni bozan davranışlara dikkat çekmeden müdahale edin</a:t>
            </a:r>
            <a:endParaRPr lang="en-US"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Sınıfın rahat ve güvenli olmasını sağlayın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49</a:t>
            </a:fld>
            <a:endParaRPr lang="tr-TR"/>
          </a:p>
        </p:txBody>
      </p:sp>
    </p:spTree>
    <p:extLst>
      <p:ext uri="{BB962C8B-B14F-4D97-AF65-F5344CB8AC3E}">
        <p14:creationId xmlns:p14="http://schemas.microsoft.com/office/powerpoint/2010/main" val="1780048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2592287"/>
          </a:xfrm>
        </p:spPr>
        <p:txBody>
          <a:bodyPr>
            <a:normAutofit/>
          </a:bodyPr>
          <a:lstStyle/>
          <a:p>
            <a:r>
              <a:rPr lang="tr-TR" sz="3600" dirty="0" smtClean="0">
                <a:latin typeface="Times New Roman" panose="02020603050405020304" pitchFamily="18" charset="0"/>
                <a:cs typeface="Times New Roman" panose="02020603050405020304" pitchFamily="18" charset="0"/>
              </a:rPr>
              <a:t>Her problemli görülen davranış disiplinsizlik mi? Gelişimin etkisi mi?</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(İstenmeyen Davranışın Ölçütü) </a:t>
            </a:r>
            <a:endParaRPr lang="tr-TR" sz="36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5122" name="Picture 2" descr="D:\Desktop\İlgili Resimler\images (2).jpg"/>
          <p:cNvPicPr>
            <a:picLocks noChangeAspect="1" noChangeArrowheads="1"/>
          </p:cNvPicPr>
          <p:nvPr/>
        </p:nvPicPr>
        <p:blipFill>
          <a:blip r:embed="rId2" cstate="print"/>
          <a:srcRect/>
          <a:stretch>
            <a:fillRect/>
          </a:stretch>
        </p:blipFill>
        <p:spPr bwMode="auto">
          <a:xfrm>
            <a:off x="685800" y="3284984"/>
            <a:ext cx="8134672" cy="2808312"/>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400050" lvl="2" indent="0">
              <a:lnSpc>
                <a:spcPct val="150000"/>
              </a:lnSpc>
              <a:buNone/>
            </a:pPr>
            <a:r>
              <a:rPr lang="tr-TR" sz="2800" dirty="0">
                <a:latin typeface="Times New Roman" panose="02020603050405020304" pitchFamily="18" charset="0"/>
                <a:cs typeface="Times New Roman" panose="02020603050405020304" pitchFamily="18" charset="0"/>
              </a:rPr>
              <a:t>Derslerinizi öğrenme etkinlikleriyle doldurmak için fazladan hazırlık </a:t>
            </a:r>
            <a:r>
              <a:rPr lang="tr-TR" sz="2800" dirty="0" smtClean="0">
                <a:latin typeface="Times New Roman" panose="02020603050405020304" pitchFamily="18" charset="0"/>
                <a:cs typeface="Times New Roman" panose="02020603050405020304" pitchFamily="18" charset="0"/>
              </a:rPr>
              <a:t>yapın. Sınıfa </a:t>
            </a:r>
            <a:r>
              <a:rPr lang="tr-TR" sz="2800" dirty="0">
                <a:latin typeface="Times New Roman" panose="02020603050405020304" pitchFamily="18" charset="0"/>
                <a:cs typeface="Times New Roman" panose="02020603050405020304" pitchFamily="18" charset="0"/>
              </a:rPr>
              <a:t>hazırlıklı gidin</a:t>
            </a:r>
          </a:p>
          <a:p>
            <a:pPr marL="400050" lvl="2" indent="0">
              <a:lnSpc>
                <a:spcPct val="150000"/>
              </a:lnSpc>
              <a:buNone/>
            </a:pPr>
            <a:r>
              <a:rPr lang="tr-TR" sz="2800" dirty="0" smtClean="0">
                <a:latin typeface="Times New Roman" panose="02020603050405020304" pitchFamily="18" charset="0"/>
                <a:cs typeface="Times New Roman" panose="02020603050405020304" pitchFamily="18" charset="0"/>
              </a:rPr>
              <a:t>Öğretme </a:t>
            </a:r>
            <a:r>
              <a:rPr lang="tr-TR" sz="2800" dirty="0">
                <a:latin typeface="Times New Roman" panose="02020603050405020304" pitchFamily="18" charset="0"/>
                <a:cs typeface="Times New Roman" panose="02020603050405020304" pitchFamily="18" charset="0"/>
              </a:rPr>
              <a:t>becerinize güvenin</a:t>
            </a:r>
          </a:p>
          <a:p>
            <a:pPr marL="400050" lvl="2" indent="0">
              <a:lnSpc>
                <a:spcPct val="150000"/>
              </a:lnSpc>
              <a:buNone/>
            </a:pPr>
            <a:r>
              <a:rPr lang="tr-TR" sz="2800" dirty="0">
                <a:latin typeface="Times New Roman" panose="02020603050405020304" pitchFamily="18" charset="0"/>
                <a:cs typeface="Times New Roman" panose="02020603050405020304" pitchFamily="18" charset="0"/>
              </a:rPr>
              <a:t>Öğrencilerinin ismini mümkün olduğunca çabuk öğrenin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50</a:t>
            </a:fld>
            <a:endParaRPr lang="tr-TR"/>
          </a:p>
        </p:txBody>
      </p:sp>
    </p:spTree>
    <p:extLst>
      <p:ext uri="{BB962C8B-B14F-4D97-AF65-F5344CB8AC3E}">
        <p14:creationId xmlns:p14="http://schemas.microsoft.com/office/powerpoint/2010/main" val="35511783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Geçiş ve Ayrılan </a:t>
            </a:r>
            <a:r>
              <a:rPr lang="tr-TR" sz="4000" b="1" dirty="0" smtClean="0">
                <a:latin typeface="Times New Roman" panose="02020603050405020304" pitchFamily="18" charset="0"/>
                <a:cs typeface="Times New Roman" panose="02020603050405020304" pitchFamily="18" charset="0"/>
              </a:rPr>
              <a:t>Süreler</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a:bodyPr>
          <a:lstStyle/>
          <a:p>
            <a:pPr marL="400050" lvl="2" indent="0">
              <a:lnSpc>
                <a:spcPct val="150000"/>
              </a:lnSpc>
              <a:buNone/>
            </a:pPr>
            <a:r>
              <a:rPr lang="tr-TR" i="1" dirty="0">
                <a:latin typeface="Times New Roman" panose="02020603050405020304" pitchFamily="18" charset="0"/>
                <a:cs typeface="Times New Roman" panose="02020603050405020304" pitchFamily="18" charset="0"/>
              </a:rPr>
              <a:t>Ayrılan süre</a:t>
            </a:r>
            <a:r>
              <a:rPr lang="tr-TR" dirty="0">
                <a:latin typeface="Times New Roman" panose="02020603050405020304" pitchFamily="18" charset="0"/>
                <a:cs typeface="Times New Roman" panose="02020603050405020304" pitchFamily="18" charset="0"/>
              </a:rPr>
              <a:t>: Öğrencilerinizin öğrenme etkinliklerine katılmaları </a:t>
            </a:r>
            <a:r>
              <a:rPr lang="tr-TR" i="1" dirty="0">
                <a:latin typeface="Times New Roman" panose="02020603050405020304" pitchFamily="18" charset="0"/>
                <a:cs typeface="Times New Roman" panose="02020603050405020304" pitchFamily="18" charset="0"/>
              </a:rPr>
              <a:t>niyetiyle</a:t>
            </a:r>
            <a:r>
              <a:rPr lang="tr-TR" dirty="0">
                <a:latin typeface="Times New Roman" panose="02020603050405020304" pitchFamily="18" charset="0"/>
                <a:cs typeface="Times New Roman" panose="02020603050405020304" pitchFamily="18" charset="0"/>
              </a:rPr>
              <a:t> ayırdığınız zaman</a:t>
            </a:r>
          </a:p>
          <a:p>
            <a:pPr marL="400050" lvl="2" indent="0">
              <a:lnSpc>
                <a:spcPct val="150000"/>
              </a:lnSpc>
              <a:buNone/>
            </a:pPr>
            <a:r>
              <a:rPr lang="tr-TR" i="1" dirty="0">
                <a:latin typeface="Times New Roman" panose="02020603050405020304" pitchFamily="18" charset="0"/>
                <a:cs typeface="Times New Roman" panose="02020603050405020304" pitchFamily="18" charset="0"/>
              </a:rPr>
              <a:t>Geçiş süresi</a:t>
            </a:r>
            <a:r>
              <a:rPr lang="tr-TR" dirty="0">
                <a:latin typeface="Times New Roman" panose="02020603050405020304" pitchFamily="18" charset="0"/>
                <a:cs typeface="Times New Roman" panose="02020603050405020304" pitchFamily="18" charset="0"/>
              </a:rPr>
              <a:t>: öğrenme etkinlikleri </a:t>
            </a:r>
            <a:r>
              <a:rPr lang="tr-TR" i="1" dirty="0">
                <a:latin typeface="Times New Roman" panose="02020603050405020304" pitchFamily="18" charset="0"/>
                <a:cs typeface="Times New Roman" panose="02020603050405020304" pitchFamily="18" charset="0"/>
              </a:rPr>
              <a:t>arasında</a:t>
            </a:r>
            <a:r>
              <a:rPr lang="tr-TR" dirty="0">
                <a:latin typeface="Times New Roman" panose="02020603050405020304" pitchFamily="18" charset="0"/>
                <a:cs typeface="Times New Roman" panose="02020603050405020304" pitchFamily="18" charset="0"/>
              </a:rPr>
              <a:t> var olan </a:t>
            </a:r>
            <a:r>
              <a:rPr lang="tr-TR" dirty="0" smtClean="0">
                <a:latin typeface="Times New Roman" panose="02020603050405020304" pitchFamily="18" charset="0"/>
                <a:cs typeface="Times New Roman" panose="02020603050405020304" pitchFamily="18" charset="0"/>
              </a:rPr>
              <a:t>zaman</a:t>
            </a: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Örnekler</a:t>
            </a:r>
            <a:endParaRPr lang="tr-TR" dirty="0">
              <a:latin typeface="Times New Roman" panose="02020603050405020304" pitchFamily="18" charset="0"/>
              <a:cs typeface="Times New Roman" panose="02020603050405020304" pitchFamily="18" charset="0"/>
            </a:endParaRP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Öğrencilerin </a:t>
            </a:r>
            <a:r>
              <a:rPr lang="tr-TR" sz="2400" dirty="0">
                <a:latin typeface="Times New Roman" panose="02020603050405020304" pitchFamily="18" charset="0"/>
                <a:cs typeface="Times New Roman" panose="02020603050405020304" pitchFamily="18" charset="0"/>
              </a:rPr>
              <a:t>yerlerini alması ve dikkatli </a:t>
            </a:r>
            <a:r>
              <a:rPr lang="tr-TR" sz="2400" dirty="0" smtClean="0">
                <a:latin typeface="Times New Roman" panose="02020603050405020304" pitchFamily="18" charset="0"/>
                <a:cs typeface="Times New Roman" panose="02020603050405020304" pitchFamily="18" charset="0"/>
              </a:rPr>
              <a:t>olması</a:t>
            </a: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Okuma </a:t>
            </a:r>
            <a:r>
              <a:rPr lang="tr-TR" sz="2400" dirty="0">
                <a:latin typeface="Times New Roman" panose="02020603050405020304" pitchFamily="18" charset="0"/>
                <a:cs typeface="Times New Roman" panose="02020603050405020304" pitchFamily="18" charset="0"/>
              </a:rPr>
              <a:t>yaptırma ve başlama için yönlendirme</a:t>
            </a:r>
            <a:r>
              <a:rPr lang="en-US" sz="2400" dirty="0" smtClean="0">
                <a:latin typeface="Times New Roman" panose="02020603050405020304" pitchFamily="18" charset="0"/>
                <a:cs typeface="Times New Roman" panose="02020603050405020304" pitchFamily="18" charset="0"/>
              </a:rPr>
              <a:t>k</a:t>
            </a:r>
            <a:endParaRPr lang="tr-TR" dirty="0">
              <a:latin typeface="Times New Roman" panose="02020603050405020304" pitchFamily="18" charset="0"/>
              <a:cs typeface="Times New Roman" panose="02020603050405020304" pitchFamily="18" charset="0"/>
            </a:endParaRP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Öğrencilerin </a:t>
            </a:r>
            <a:r>
              <a:rPr lang="tr-TR" sz="2400" dirty="0">
                <a:latin typeface="Times New Roman" panose="02020603050405020304" pitchFamily="18" charset="0"/>
                <a:cs typeface="Times New Roman" panose="02020603050405020304" pitchFamily="18" charset="0"/>
              </a:rPr>
              <a:t>dikkatini okuma etkinliğinden alarak sınıfı tartışmaya hazırlamak</a:t>
            </a:r>
          </a:p>
          <a:p>
            <a:pPr marL="342900" lvl="1" indent="-342900">
              <a:lnSpc>
                <a:spcPct val="90000"/>
              </a:lnSpc>
              <a:buFont typeface="Wingdings" pitchFamily="2" charset="2"/>
              <a:buChar char="§"/>
            </a:pPr>
            <a:endParaRPr lang="tr-TR" sz="2400" dirty="0">
              <a:solidFill>
                <a:schemeClr val="tx2"/>
              </a:solidFill>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51</a:t>
            </a:fld>
            <a:endParaRPr lang="tr-TR"/>
          </a:p>
        </p:txBody>
      </p:sp>
    </p:spTree>
    <p:extLst>
      <p:ext uri="{BB962C8B-B14F-4D97-AF65-F5344CB8AC3E}">
        <p14:creationId xmlns:p14="http://schemas.microsoft.com/office/powerpoint/2010/main" val="8249069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620688"/>
            <a:ext cx="8229600" cy="936104"/>
          </a:xfrm>
        </p:spPr>
        <p:txBody>
          <a:bodyPr>
            <a:noAutofit/>
          </a:bodyPr>
          <a:lstStyle/>
          <a:p>
            <a:r>
              <a:rPr lang="tr-TR" sz="3600" b="1" dirty="0" smtClean="0">
                <a:latin typeface="Times New Roman" panose="02020603050405020304" pitchFamily="18" charset="0"/>
                <a:cs typeface="Times New Roman" panose="02020603050405020304" pitchFamily="18" charset="0"/>
              </a:rPr>
              <a:t>Öğretmenin </a:t>
            </a:r>
            <a:r>
              <a:rPr lang="tr-TR" sz="3600" b="1" dirty="0">
                <a:latin typeface="Times New Roman" panose="02020603050405020304" pitchFamily="18" charset="0"/>
                <a:cs typeface="Times New Roman" panose="02020603050405020304" pitchFamily="18" charset="0"/>
              </a:rPr>
              <a:t>sınıfta ne olup bittiğinin farkında olması</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916832"/>
            <a:ext cx="8229600" cy="4209331"/>
          </a:xfrm>
        </p:spPr>
        <p:txBody>
          <a:bodyPr/>
          <a:lstStyle/>
          <a:p>
            <a:pPr marL="0" lvl="1" indent="0">
              <a:lnSpc>
                <a:spcPct val="90000"/>
              </a:lnSpc>
              <a:buNone/>
            </a:pPr>
            <a:r>
              <a:rPr lang="tr-TR" sz="2400" dirty="0">
                <a:latin typeface="Times New Roman" panose="02020603050405020304" pitchFamily="18" charset="0"/>
                <a:cs typeface="Times New Roman" panose="02020603050405020304" pitchFamily="18" charset="0"/>
              </a:rPr>
              <a:t>Disiplin sorunları olduğu zaman, öğretmen tutarlı olarak problemi başlatan öğrencilerin uygun olmayan davranışını önlemek için harekete geçmelidir</a:t>
            </a:r>
          </a:p>
          <a:p>
            <a:pPr marL="0" lvl="1" indent="0">
              <a:lnSpc>
                <a:spcPct val="90000"/>
              </a:lnSpc>
              <a:buNone/>
            </a:pPr>
            <a:r>
              <a:rPr lang="tr-TR" sz="2400" dirty="0">
                <a:latin typeface="Times New Roman" panose="02020603050405020304" pitchFamily="18" charset="0"/>
                <a:cs typeface="Times New Roman" panose="02020603050405020304" pitchFamily="18" charset="0"/>
              </a:rPr>
              <a:t>Birden fazla disiplin problemi ortaya çıkarsa, öğretmen en ciddi olanından başlamalıdır</a:t>
            </a:r>
          </a:p>
          <a:p>
            <a:pPr marL="0" lvl="1" indent="0">
              <a:lnSpc>
                <a:spcPct val="90000"/>
              </a:lnSpc>
              <a:buNone/>
            </a:pPr>
            <a:r>
              <a:rPr lang="tr-TR" sz="2400" dirty="0">
                <a:latin typeface="Times New Roman" panose="02020603050405020304" pitchFamily="18" charset="0"/>
                <a:cs typeface="Times New Roman" panose="02020603050405020304" pitchFamily="18" charset="0"/>
              </a:rPr>
              <a:t>Öğretmen görev dışı davranışları kararlı bir şekilde ele almalıdır yoksa ya kontrolden çıkabilir yada başka öğrenciler örnek almaya </a:t>
            </a:r>
            <a:r>
              <a:rPr lang="tr-TR" sz="2400" dirty="0" smtClean="0">
                <a:latin typeface="Times New Roman" panose="02020603050405020304" pitchFamily="18" charset="0"/>
                <a:cs typeface="Times New Roman" panose="02020603050405020304" pitchFamily="18" charset="0"/>
              </a:rPr>
              <a:t>başlar</a:t>
            </a:r>
          </a:p>
          <a:p>
            <a:pPr marL="0" lvl="1" indent="0">
              <a:lnSpc>
                <a:spcPct val="90000"/>
              </a:lnSpc>
              <a:buNone/>
            </a:pPr>
            <a:r>
              <a:rPr lang="tr-TR" dirty="0" smtClean="0">
                <a:latin typeface="Times New Roman" panose="02020603050405020304" pitchFamily="18" charset="0"/>
                <a:cs typeface="Times New Roman" panose="02020603050405020304" pitchFamily="18" charset="0"/>
              </a:rPr>
              <a:t>Bunları </a:t>
            </a:r>
            <a:r>
              <a:rPr lang="tr-TR" dirty="0">
                <a:latin typeface="Times New Roman" panose="02020603050405020304" pitchFamily="18" charset="0"/>
                <a:cs typeface="Times New Roman" panose="02020603050405020304" pitchFamily="18" charset="0"/>
              </a:rPr>
              <a:t>yapıyorsa öğretmenin farkındalık düzeyi yüksektir.</a:t>
            </a:r>
          </a:p>
          <a:p>
            <a:pPr marL="0" lvl="1" indent="0">
              <a:lnSpc>
                <a:spcPct val="90000"/>
              </a:lnSpc>
              <a:buNone/>
            </a:pPr>
            <a:endParaRPr lang="tr-TR" sz="2400"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52</a:t>
            </a:fld>
            <a:endParaRPr lang="tr-TR"/>
          </a:p>
        </p:txBody>
      </p:sp>
    </p:spTree>
    <p:extLst>
      <p:ext uri="{BB962C8B-B14F-4D97-AF65-F5344CB8AC3E}">
        <p14:creationId xmlns:p14="http://schemas.microsoft.com/office/powerpoint/2010/main" val="32469292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Uygun olmayan davranışı ele alırken tüm öğrencilerin kabul edilmeyen davranışın ne olduğunu öğrenmelerini sağlayın</a:t>
            </a:r>
          </a:p>
          <a:p>
            <a:pPr marL="0" indent="0">
              <a:buNone/>
            </a:pPr>
            <a:r>
              <a:rPr lang="tr-TR" dirty="0">
                <a:latin typeface="Times New Roman" panose="02020603050405020304" pitchFamily="18" charset="0"/>
                <a:cs typeface="Times New Roman" panose="02020603050405020304" pitchFamily="18" charset="0"/>
              </a:rPr>
              <a:t>Kızmak veya strese girmek gelecekte ortaya çıkacak uygun olmayan davranışları azaltmaz</a:t>
            </a:r>
          </a:p>
          <a:p>
            <a:pPr marL="0" indent="0">
              <a:buNone/>
            </a:pPr>
            <a:r>
              <a:rPr lang="tr-TR" dirty="0">
                <a:latin typeface="Times New Roman" panose="02020603050405020304" pitchFamily="18" charset="0"/>
                <a:cs typeface="Times New Roman" panose="02020603050405020304" pitchFamily="18" charset="0"/>
              </a:rPr>
              <a:t>Uygun olmayan davranışla öğrenme etkinliğini kesmeden başa çıkmaya çalışın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53</a:t>
            </a:fld>
            <a:endParaRPr lang="tr-TR" dirty="0"/>
          </a:p>
        </p:txBody>
      </p:sp>
    </p:spTree>
    <p:extLst>
      <p:ext uri="{BB962C8B-B14F-4D97-AF65-F5344CB8AC3E}">
        <p14:creationId xmlns:p14="http://schemas.microsoft.com/office/powerpoint/2010/main" val="25232347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080120"/>
          </a:xfrm>
        </p:spPr>
        <p:txBody>
          <a:bodyPr>
            <a:noAutofit/>
          </a:bodyPr>
          <a:lstStyle/>
          <a:p>
            <a:r>
              <a:rPr lang="tr-TR" sz="3600" b="1" dirty="0">
                <a:latin typeface="Times New Roman" panose="02020603050405020304" pitchFamily="18" charset="0"/>
                <a:cs typeface="Times New Roman" panose="02020603050405020304" pitchFamily="18" charset="0"/>
              </a:rPr>
              <a:t>Dersle ilgili </a:t>
            </a:r>
            <a:r>
              <a:rPr lang="tr-TR" sz="3600" b="1" dirty="0" smtClean="0">
                <a:latin typeface="Times New Roman" panose="02020603050405020304" pitchFamily="18" charset="0"/>
                <a:cs typeface="Times New Roman" panose="02020603050405020304" pitchFamily="18" charset="0"/>
              </a:rPr>
              <a:t>olmayan, istenmeyen (görev </a:t>
            </a:r>
            <a:r>
              <a:rPr lang="tr-TR" sz="3600" b="1" dirty="0">
                <a:latin typeface="Times New Roman" panose="02020603050405020304" pitchFamily="18" charset="0"/>
                <a:cs typeface="Times New Roman" panose="02020603050405020304" pitchFamily="18" charset="0"/>
              </a:rPr>
              <a:t>dışı) </a:t>
            </a:r>
            <a:r>
              <a:rPr lang="tr-TR" sz="3600" b="1" dirty="0" smtClean="0">
                <a:latin typeface="Times New Roman" panose="02020603050405020304" pitchFamily="18" charset="0"/>
                <a:cs typeface="Times New Roman" panose="02020603050405020304" pitchFamily="18" charset="0"/>
              </a:rPr>
              <a:t>davranışlar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229600" cy="4281339"/>
          </a:xfrm>
        </p:spPr>
        <p:txBody>
          <a:bodyPr>
            <a:normAutofit fontScale="92500" lnSpcReduction="20000"/>
          </a:bodyPr>
          <a:lstStyle/>
          <a:p>
            <a:pPr marL="0" indent="0">
              <a:buNone/>
            </a:pPr>
            <a:r>
              <a:rPr lang="tr-TR" dirty="0">
                <a:latin typeface="Times New Roman" panose="02020603050405020304" pitchFamily="18" charset="0"/>
                <a:cs typeface="Times New Roman" panose="02020603050405020304" pitchFamily="18" charset="0"/>
              </a:rPr>
              <a:t>Dersle ilgili olmayan davranışların </a:t>
            </a:r>
            <a:r>
              <a:rPr lang="tr-TR" dirty="0">
                <a:solidFill>
                  <a:srgbClr val="FF0000"/>
                </a:solidFill>
                <a:latin typeface="Times New Roman" panose="02020603050405020304" pitchFamily="18" charset="0"/>
                <a:cs typeface="Times New Roman" panose="02020603050405020304" pitchFamily="18" charset="0"/>
              </a:rPr>
              <a:t>% 99’u </a:t>
            </a:r>
            <a:r>
              <a:rPr lang="tr-TR" dirty="0">
                <a:latin typeface="Times New Roman" panose="02020603050405020304" pitchFamily="18" charset="0"/>
                <a:cs typeface="Times New Roman" panose="02020603050405020304" pitchFamily="18" charset="0"/>
              </a:rPr>
              <a:t>birkaç biçimde olur:</a:t>
            </a:r>
          </a:p>
          <a:p>
            <a:pPr marL="457200" lvl="1" indent="0">
              <a:buNone/>
            </a:pPr>
            <a:r>
              <a:rPr lang="tr-TR" dirty="0">
                <a:latin typeface="Times New Roman" panose="02020603050405020304" pitchFamily="18" charset="0"/>
                <a:cs typeface="Times New Roman" panose="02020603050405020304" pitchFamily="18" charset="0"/>
              </a:rPr>
              <a:t>Sırası gelmeden</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konuşmak</a:t>
            </a:r>
            <a:endParaRPr lang="en-US" dirty="0">
              <a:latin typeface="Times New Roman" panose="02020603050405020304" pitchFamily="18" charset="0"/>
              <a:cs typeface="Times New Roman" panose="02020603050405020304" pitchFamily="18" charset="0"/>
            </a:endParaRPr>
          </a:p>
          <a:p>
            <a:pPr marL="457200" lvl="1" indent="0">
              <a:buNone/>
            </a:pPr>
            <a:r>
              <a:rPr lang="tr-TR" dirty="0" smtClean="0">
                <a:latin typeface="Times New Roman" panose="02020603050405020304" pitchFamily="18" charset="0"/>
                <a:cs typeface="Times New Roman" panose="02020603050405020304" pitchFamily="18" charset="0"/>
              </a:rPr>
              <a:t>Komiklik </a:t>
            </a:r>
            <a:r>
              <a:rPr lang="tr-TR" dirty="0">
                <a:latin typeface="Times New Roman" panose="02020603050405020304" pitchFamily="18" charset="0"/>
                <a:cs typeface="Times New Roman" panose="02020603050405020304" pitchFamily="18" charset="0"/>
              </a:rPr>
              <a:t>yapmak</a:t>
            </a:r>
            <a:endParaRPr lang="en-US" dirty="0">
              <a:latin typeface="Times New Roman" panose="02020603050405020304" pitchFamily="18" charset="0"/>
              <a:cs typeface="Times New Roman" panose="02020603050405020304" pitchFamily="18" charset="0"/>
            </a:endParaRPr>
          </a:p>
          <a:p>
            <a:pPr marL="457200" lvl="1" indent="0">
              <a:buNone/>
            </a:pPr>
            <a:r>
              <a:rPr lang="tr-TR" dirty="0">
                <a:latin typeface="Times New Roman" panose="02020603050405020304" pitchFamily="18" charset="0"/>
                <a:cs typeface="Times New Roman" panose="02020603050405020304" pitchFamily="18" charset="0"/>
              </a:rPr>
              <a:t>Dalmak</a:t>
            </a:r>
            <a:endParaRPr lang="en-US" dirty="0">
              <a:latin typeface="Times New Roman" panose="02020603050405020304" pitchFamily="18" charset="0"/>
              <a:cs typeface="Times New Roman" panose="02020603050405020304" pitchFamily="18" charset="0"/>
            </a:endParaRPr>
          </a:p>
          <a:p>
            <a:pPr marL="457200" lvl="1" indent="0">
              <a:buNone/>
            </a:pPr>
            <a:r>
              <a:rPr lang="tr-TR" dirty="0">
                <a:latin typeface="Times New Roman" panose="02020603050405020304" pitchFamily="18" charset="0"/>
                <a:cs typeface="Times New Roman" panose="02020603050405020304" pitchFamily="18" charset="0"/>
              </a:rPr>
              <a:t>İzin almadan yerinden arkadaşıyla konuşmak veya kalkarak dolaşmak</a:t>
            </a:r>
          </a:p>
          <a:p>
            <a:pPr marL="0" indent="0">
              <a:buNone/>
            </a:pPr>
            <a:r>
              <a:rPr lang="tr-TR" dirty="0">
                <a:latin typeface="Times New Roman" panose="02020603050405020304" pitchFamily="18" charset="0"/>
                <a:cs typeface="Times New Roman" panose="02020603050405020304" pitchFamily="18" charset="0"/>
              </a:rPr>
              <a:t>Sosyal olmayan ve tehlikeli davranışlar dersle ilgili  olmayan davranışların çok küçük bir bölümü oluşturur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54</a:t>
            </a:fld>
            <a:endParaRPr lang="tr-TR"/>
          </a:p>
        </p:txBody>
      </p:sp>
    </p:spTree>
    <p:extLst>
      <p:ext uri="{BB962C8B-B14F-4D97-AF65-F5344CB8AC3E}">
        <p14:creationId xmlns:p14="http://schemas.microsoft.com/office/powerpoint/2010/main" val="32879039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Times New Roman" panose="02020603050405020304" pitchFamily="18" charset="0"/>
                <a:cs typeface="Times New Roman" panose="02020603050405020304" pitchFamily="18" charset="0"/>
              </a:rPr>
              <a:t>İyi bir sınıf yönetimi için…</a:t>
            </a:r>
            <a:endParaRPr lang="tr-TR" sz="4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Göz kontağı </a:t>
            </a:r>
            <a:r>
              <a:rPr lang="tr-TR" dirty="0" smtClean="0">
                <a:latin typeface="Times New Roman" panose="02020603050405020304" pitchFamily="18" charset="0"/>
                <a:cs typeface="Times New Roman" panose="02020603050405020304" pitchFamily="18" charset="0"/>
              </a:rPr>
              <a:t>kurun, </a:t>
            </a:r>
            <a:r>
              <a:rPr lang="tr-TR" dirty="0">
                <a:latin typeface="Times New Roman" panose="02020603050405020304" pitchFamily="18" charset="0"/>
                <a:cs typeface="Times New Roman" panose="02020603050405020304" pitchFamily="18" charset="0"/>
              </a:rPr>
              <a:t>yüz </a:t>
            </a:r>
            <a:r>
              <a:rPr lang="tr-TR" dirty="0" smtClean="0">
                <a:latin typeface="Times New Roman" panose="02020603050405020304" pitchFamily="18" charset="0"/>
                <a:cs typeface="Times New Roman" panose="02020603050405020304" pitchFamily="18" charset="0"/>
              </a:rPr>
              <a:t>ifadesi ve mimikler   kabul edici, yumuşak olsun, fiziksel  olarak yakın </a:t>
            </a:r>
            <a:r>
              <a:rPr lang="tr-TR" dirty="0">
                <a:latin typeface="Times New Roman" panose="02020603050405020304" pitchFamily="18" charset="0"/>
                <a:cs typeface="Times New Roman" panose="02020603050405020304" pitchFamily="18" charset="0"/>
              </a:rPr>
              <a:t>olun</a:t>
            </a:r>
          </a:p>
          <a:p>
            <a:pPr marL="0" indent="0">
              <a:buNone/>
            </a:pPr>
            <a:r>
              <a:rPr lang="tr-TR" dirty="0">
                <a:latin typeface="Times New Roman" panose="02020603050405020304" pitchFamily="18" charset="0"/>
                <a:cs typeface="Times New Roman" panose="02020603050405020304" pitchFamily="18" charset="0"/>
              </a:rPr>
              <a:t>Kendini ifade ederken rahat ve sakin olmak, sınıfta kontrolün sende olduğu ve ciddiye alınman gerektiğini ifade eder</a:t>
            </a:r>
          </a:p>
          <a:p>
            <a:pPr marL="0" indent="0">
              <a:buNone/>
            </a:pPr>
            <a:r>
              <a:rPr lang="tr-TR" dirty="0">
                <a:latin typeface="Times New Roman" panose="02020603050405020304" pitchFamily="18" charset="0"/>
                <a:cs typeface="Times New Roman" panose="02020603050405020304" pitchFamily="18" charset="0"/>
              </a:rPr>
              <a:t>Serbestçe dolaşın</a:t>
            </a:r>
          </a:p>
          <a:p>
            <a:pPr marL="0" indent="0">
              <a:buNone/>
            </a:pPr>
            <a:r>
              <a:rPr lang="tr-TR" dirty="0">
                <a:latin typeface="Times New Roman" panose="02020603050405020304" pitchFamily="18" charset="0"/>
                <a:cs typeface="Times New Roman" panose="02020603050405020304" pitchFamily="18" charset="0"/>
              </a:rPr>
              <a:t>Sınıfa sırtınızı dönmekten kaçının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55</a:t>
            </a:fld>
            <a:endParaRPr lang="tr-TR"/>
          </a:p>
        </p:txBody>
      </p:sp>
    </p:spTree>
    <p:extLst>
      <p:ext uri="{BB962C8B-B14F-4D97-AF65-F5344CB8AC3E}">
        <p14:creationId xmlns:p14="http://schemas.microsoft.com/office/powerpoint/2010/main" val="37669381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İletişim yoluyla işbirliği </a:t>
            </a:r>
            <a:r>
              <a:rPr lang="tr-TR" sz="3600" b="1" dirty="0" smtClean="0">
                <a:latin typeface="Times New Roman" panose="02020603050405020304" pitchFamily="18" charset="0"/>
                <a:cs typeface="Times New Roman" panose="02020603050405020304" pitchFamily="18" charset="0"/>
              </a:rPr>
              <a:t>sağlamak için</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10000"/>
          </a:bodyPr>
          <a:lstStyle/>
          <a:p>
            <a:pPr marL="0" indent="0">
              <a:buNone/>
            </a:pPr>
            <a:r>
              <a:rPr lang="tr-TR" dirty="0">
                <a:latin typeface="Times New Roman" panose="02020603050405020304" pitchFamily="18" charset="0"/>
                <a:cs typeface="Times New Roman" panose="02020603050405020304" pitchFamily="18" charset="0"/>
              </a:rPr>
              <a:t>Davranışları sözel olarak ifade et ama bireyler hakkında değer yargısı belirtme</a:t>
            </a:r>
          </a:p>
          <a:p>
            <a:pPr marL="0" indent="0">
              <a:buNone/>
            </a:pPr>
            <a:r>
              <a:rPr lang="tr-TR" dirty="0">
                <a:latin typeface="Times New Roman" panose="02020603050405020304" pitchFamily="18" charset="0"/>
                <a:cs typeface="Times New Roman" panose="02020603050405020304" pitchFamily="18" charset="0"/>
              </a:rPr>
              <a:t>Duyguları sözel olarak ifade et ama kontrolü kaybetme</a:t>
            </a:r>
          </a:p>
          <a:p>
            <a:pPr marL="0" indent="0">
              <a:buNone/>
            </a:pPr>
            <a:r>
              <a:rPr lang="tr-TR" dirty="0" smtClean="0">
                <a:latin typeface="Times New Roman" panose="02020603050405020304" pitchFamily="18" charset="0"/>
                <a:cs typeface="Times New Roman" panose="02020603050405020304" pitchFamily="18" charset="0"/>
              </a:rPr>
              <a:t>Alay etme/iğneleme</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İyi veya kötü etiketleme</a:t>
            </a:r>
          </a:p>
          <a:p>
            <a:pPr marL="0" indent="0">
              <a:buNone/>
            </a:pPr>
            <a:r>
              <a:rPr lang="tr-TR" dirty="0">
                <a:latin typeface="Times New Roman" panose="02020603050405020304" pitchFamily="18" charset="0"/>
                <a:cs typeface="Times New Roman" panose="02020603050405020304" pitchFamily="18" charset="0"/>
              </a:rPr>
              <a:t>Öğrencileri övgüye bağımlı hale getirme</a:t>
            </a:r>
          </a:p>
          <a:p>
            <a:pPr marL="0" indent="0">
              <a:buNone/>
            </a:pPr>
            <a:r>
              <a:rPr lang="tr-TR" dirty="0">
                <a:latin typeface="Times New Roman" panose="02020603050405020304" pitchFamily="18" charset="0"/>
                <a:cs typeface="Times New Roman" panose="02020603050405020304" pitchFamily="18" charset="0"/>
              </a:rPr>
              <a:t>Yapılan işi ve davranışı öv- öğrencinin kendisini değil</a:t>
            </a:r>
          </a:p>
          <a:p>
            <a:pPr marL="0" indent="0">
              <a:buNone/>
            </a:pPr>
            <a:r>
              <a:rPr lang="tr-TR" dirty="0" smtClean="0">
                <a:latin typeface="Times New Roman" panose="02020603050405020304" pitchFamily="18" charset="0"/>
                <a:cs typeface="Times New Roman" panose="02020603050405020304" pitchFamily="18" charset="0"/>
              </a:rPr>
              <a:t>Öğrencilerle </a:t>
            </a:r>
            <a:r>
              <a:rPr lang="tr-TR" dirty="0">
                <a:latin typeface="Times New Roman" panose="02020603050405020304" pitchFamily="18" charset="0"/>
                <a:cs typeface="Times New Roman" panose="02020603050405020304" pitchFamily="18" charset="0"/>
              </a:rPr>
              <a:t>seni dinlemeye hazır olduklarında konuş</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56</a:t>
            </a:fld>
            <a:endParaRPr lang="tr-TR"/>
          </a:p>
        </p:txBody>
      </p:sp>
    </p:spTree>
    <p:extLst>
      <p:ext uri="{BB962C8B-B14F-4D97-AF65-F5344CB8AC3E}">
        <p14:creationId xmlns:p14="http://schemas.microsoft.com/office/powerpoint/2010/main" val="8680678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1"/>
            <a:ext cx="8229600" cy="1065957"/>
          </a:xfrm>
        </p:spPr>
        <p:txBody>
          <a:bodyPr>
            <a:noAutofit/>
          </a:bodyPr>
          <a:lstStyle/>
          <a:p>
            <a:r>
              <a:rPr lang="tr-TR" sz="3600" b="1" dirty="0">
                <a:latin typeface="Times New Roman" panose="02020603050405020304" pitchFamily="18" charset="0"/>
                <a:cs typeface="Times New Roman" panose="02020603050405020304" pitchFamily="18" charset="0"/>
              </a:rPr>
              <a:t>Sınıfta nasıl davranılması gerektiğine dair kurallar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229600" cy="4281339"/>
          </a:xfrm>
        </p:spPr>
        <p:txBody>
          <a:bodyPr/>
          <a:lstStyle/>
          <a:p>
            <a:pPr marL="0" indent="0">
              <a:buNone/>
            </a:pPr>
            <a:r>
              <a:rPr lang="tr-TR" dirty="0">
                <a:latin typeface="Times New Roman" panose="02020603050405020304" pitchFamily="18" charset="0"/>
                <a:cs typeface="Times New Roman" panose="02020603050405020304" pitchFamily="18" charset="0"/>
              </a:rPr>
              <a:t>Öğrencilere hangi davranış türlerinin gerekli ve hangilerinin ise yasak olduğunu belirten ilkeleri biçimsel olarak ifade edin</a:t>
            </a:r>
          </a:p>
          <a:p>
            <a:pPr marL="0" indent="0">
              <a:buNone/>
            </a:pPr>
            <a:r>
              <a:rPr lang="tr-TR" dirty="0">
                <a:latin typeface="Times New Roman" panose="02020603050405020304" pitchFamily="18" charset="0"/>
                <a:cs typeface="Times New Roman" panose="02020603050405020304" pitchFamily="18" charset="0"/>
              </a:rPr>
              <a:t>Hatırlanabilecek birkaç kural hatırlanmayacak birçok kuraldan daha iyidir</a:t>
            </a:r>
          </a:p>
          <a:p>
            <a:pPr marL="0" indent="0">
              <a:buNone/>
            </a:pPr>
            <a:r>
              <a:rPr lang="tr-TR" dirty="0">
                <a:latin typeface="Times New Roman" panose="02020603050405020304" pitchFamily="18" charset="0"/>
                <a:cs typeface="Times New Roman" panose="02020603050405020304" pitchFamily="18" charset="0"/>
              </a:rPr>
              <a:t>Az sayıda bir kural setindeki her bir kural, çok sayıdaki kural setindeki her bir kuraldan daha önemlidir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57</a:t>
            </a:fld>
            <a:endParaRPr lang="tr-TR" dirty="0"/>
          </a:p>
        </p:txBody>
      </p:sp>
    </p:spTree>
    <p:extLst>
      <p:ext uri="{BB962C8B-B14F-4D97-AF65-F5344CB8AC3E}">
        <p14:creationId xmlns:p14="http://schemas.microsoft.com/office/powerpoint/2010/main" val="24219313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1008112"/>
          </a:xfrm>
        </p:spPr>
        <p:txBody>
          <a:bodyPr>
            <a:normAutofit/>
          </a:bodyPr>
          <a:lstStyle/>
          <a:p>
            <a:r>
              <a:rPr lang="tr-TR" sz="4000" b="1" dirty="0">
                <a:latin typeface="Times New Roman" panose="02020603050405020304" pitchFamily="18" charset="0"/>
                <a:cs typeface="Times New Roman" panose="02020603050405020304" pitchFamily="18" charset="0"/>
              </a:rPr>
              <a:t>Sınıfta gerekli davranış kuralları</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700808"/>
            <a:ext cx="8229600" cy="4824536"/>
          </a:xfrm>
        </p:spPr>
        <p:txBody>
          <a:bodyPr>
            <a:noAutofit/>
          </a:bodyPr>
          <a:lstStyle/>
          <a:p>
            <a:pPr marL="0" lvl="1" indent="0">
              <a:buNone/>
            </a:pPr>
            <a:r>
              <a:rPr lang="tr-TR" sz="2000" dirty="0">
                <a:latin typeface="Times New Roman" panose="02020603050405020304" pitchFamily="18" charset="0"/>
                <a:cs typeface="Times New Roman" panose="02020603050405020304" pitchFamily="18" charset="0"/>
              </a:rPr>
              <a:t>Kuralları açıklayan </a:t>
            </a:r>
            <a:r>
              <a:rPr lang="tr-TR" sz="2000" dirty="0" smtClean="0">
                <a:latin typeface="Times New Roman" panose="02020603050405020304" pitchFamily="18" charset="0"/>
                <a:cs typeface="Times New Roman" panose="02020603050405020304" pitchFamily="18" charset="0"/>
              </a:rPr>
              <a:t>metin  oluşturun. Bu </a:t>
            </a:r>
            <a:r>
              <a:rPr lang="tr-TR" sz="2000" dirty="0">
                <a:latin typeface="Times New Roman" panose="02020603050405020304" pitchFamily="18" charset="0"/>
                <a:cs typeface="Times New Roman" panose="02020603050405020304" pitchFamily="18" charset="0"/>
              </a:rPr>
              <a:t>metni öğrenci ve velilere beklentilerinizi açıkça iletmek için </a:t>
            </a:r>
            <a:r>
              <a:rPr lang="tr-TR" sz="2000" dirty="0" smtClean="0">
                <a:latin typeface="Times New Roman" panose="02020603050405020304" pitchFamily="18" charset="0"/>
                <a:cs typeface="Times New Roman" panose="02020603050405020304" pitchFamily="18" charset="0"/>
              </a:rPr>
              <a:t>kullanın. Dönem boyunca </a:t>
            </a:r>
            <a:r>
              <a:rPr lang="tr-TR" sz="2000" dirty="0">
                <a:latin typeface="Times New Roman" panose="02020603050405020304" pitchFamily="18" charset="0"/>
                <a:cs typeface="Times New Roman" panose="02020603050405020304" pitchFamily="18" charset="0"/>
              </a:rPr>
              <a:t>bu metindeki ilkelere atıfta bulunun</a:t>
            </a:r>
          </a:p>
          <a:p>
            <a:pPr marL="342900" lvl="1" indent="-342900">
              <a:buFont typeface="Arial" pitchFamily="34" charset="0"/>
              <a:buChar char="•"/>
            </a:pPr>
            <a:endParaRPr lang="tr-TR" sz="2000" dirty="0">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Kurallar dersle </a:t>
            </a:r>
            <a:r>
              <a:rPr lang="tr-TR" sz="2000" dirty="0">
                <a:latin typeface="Times New Roman" panose="02020603050405020304" pitchFamily="18" charset="0"/>
                <a:cs typeface="Times New Roman" panose="02020603050405020304" pitchFamily="18" charset="0"/>
              </a:rPr>
              <a:t>ilgili davranışları maksimize ve ilgili olmayanları ise minimize eder</a:t>
            </a:r>
          </a:p>
          <a:p>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Öğrenme ortamının güvenliği ve rahatlığını sağlar</a:t>
            </a:r>
          </a:p>
          <a:p>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Sınıfın diğer sınıfların dikkatini dağıtmasını önler</a:t>
            </a:r>
          </a:p>
          <a:p>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Öğrenciler, okul personeli ve veliler arasında kabul edilebilir nezaket kuralları sağlar</a:t>
            </a:r>
          </a:p>
        </p:txBody>
      </p:sp>
      <p:sp>
        <p:nvSpPr>
          <p:cNvPr id="4" name="Slayt Numarası Yer Tutucusu 3"/>
          <p:cNvSpPr>
            <a:spLocks noGrp="1"/>
          </p:cNvSpPr>
          <p:nvPr>
            <p:ph type="sldNum" sz="quarter" idx="12"/>
          </p:nvPr>
        </p:nvSpPr>
        <p:spPr/>
        <p:txBody>
          <a:bodyPr/>
          <a:lstStyle/>
          <a:p>
            <a:fld id="{AA4220B3-25AC-4702-824C-6343BAF2C387}" type="slidenum">
              <a:rPr lang="tr-TR" smtClean="0"/>
              <a:t>58</a:t>
            </a:fld>
            <a:endParaRPr lang="tr-TR"/>
          </a:p>
        </p:txBody>
      </p:sp>
    </p:spTree>
    <p:extLst>
      <p:ext uri="{BB962C8B-B14F-4D97-AF65-F5344CB8AC3E}">
        <p14:creationId xmlns:p14="http://schemas.microsoft.com/office/powerpoint/2010/main" val="38773442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a:bodyPr>
          <a:lstStyle/>
          <a:p>
            <a:r>
              <a:rPr lang="tr-TR" sz="3600" b="1" dirty="0">
                <a:latin typeface="Times New Roman" panose="02020603050405020304" pitchFamily="18" charset="0"/>
                <a:cs typeface="Times New Roman" panose="02020603050405020304" pitchFamily="18" charset="0"/>
              </a:rPr>
              <a:t>Olumlu bir sınıf atmosferi </a:t>
            </a:r>
            <a:r>
              <a:rPr lang="tr-TR" sz="3600" b="1" dirty="0" smtClean="0">
                <a:latin typeface="Times New Roman" panose="02020603050405020304" pitchFamily="18" charset="0"/>
                <a:cs typeface="Times New Roman" panose="02020603050405020304" pitchFamily="18" charset="0"/>
              </a:rPr>
              <a:t>oluşturma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772816"/>
            <a:ext cx="8229600" cy="4353347"/>
          </a:xfrm>
        </p:spPr>
        <p:txBody>
          <a:bodyPr/>
          <a:lstStyle/>
          <a:p>
            <a:pPr marL="0" indent="0">
              <a:buNone/>
            </a:pPr>
            <a:r>
              <a:rPr lang="tr-TR" dirty="0">
                <a:latin typeface="Times New Roman" panose="02020603050405020304" pitchFamily="18" charset="0"/>
                <a:cs typeface="Times New Roman" panose="02020603050405020304" pitchFamily="18" charset="0"/>
              </a:rPr>
              <a:t>Dersin ilk günlerini değerlendirin</a:t>
            </a:r>
          </a:p>
          <a:p>
            <a:pPr marL="0" indent="0">
              <a:buNone/>
            </a:pPr>
            <a:r>
              <a:rPr lang="tr-TR" dirty="0">
                <a:latin typeface="Times New Roman" panose="02020603050405020304" pitchFamily="18" charset="0"/>
                <a:cs typeface="Times New Roman" panose="02020603050405020304" pitchFamily="18" charset="0"/>
              </a:rPr>
              <a:t>Belirli öğrenme hedeflerini başarmayı başka endişelere göre öncelikli olmasını hedefleyen bir ortam </a:t>
            </a:r>
            <a:r>
              <a:rPr lang="tr-TR" dirty="0" smtClean="0">
                <a:latin typeface="Times New Roman" panose="02020603050405020304" pitchFamily="18" charset="0"/>
                <a:cs typeface="Times New Roman" panose="02020603050405020304" pitchFamily="18" charset="0"/>
              </a:rPr>
              <a:t>oluşturun(psikolojik olarak destekleyen-pozitif psikoloji)</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Böyle bir ortamı baştan oluşturmak sonda oluşturmaya çalışmaktan daha kolaydır</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59</a:t>
            </a:fld>
            <a:endParaRPr lang="tr-TR"/>
          </a:p>
        </p:txBody>
      </p:sp>
    </p:spTree>
    <p:extLst>
      <p:ext uri="{BB962C8B-B14F-4D97-AF65-F5344CB8AC3E}">
        <p14:creationId xmlns:p14="http://schemas.microsoft.com/office/powerpoint/2010/main" val="2017838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404664"/>
            <a:ext cx="7344816" cy="1152128"/>
          </a:xfrm>
        </p:spPr>
        <p:txBody>
          <a:bodyPr>
            <a:normAutofit fontScale="90000"/>
          </a:bodyPr>
          <a:lstStyle/>
          <a:p>
            <a:pPr algn="l"/>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Ne </a:t>
            </a:r>
            <a:r>
              <a:rPr lang="tr-TR" dirty="0">
                <a:latin typeface="Times New Roman" panose="02020603050405020304" pitchFamily="18" charset="0"/>
                <a:cs typeface="Times New Roman" panose="02020603050405020304" pitchFamily="18" charset="0"/>
              </a:rPr>
              <a:t>istiyoruz?</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772816"/>
            <a:ext cx="8229600" cy="3744416"/>
          </a:xfrm>
        </p:spPr>
        <p:txBody>
          <a:bodyPr>
            <a:normAutofit/>
          </a:bodyPr>
          <a:lstStyle/>
          <a:p>
            <a:r>
              <a:rPr lang="tr-TR" dirty="0" smtClean="0">
                <a:latin typeface="Times New Roman" panose="02020603050405020304" pitchFamily="18" charset="0"/>
                <a:cs typeface="Times New Roman" panose="02020603050405020304" pitchFamily="18" charset="0"/>
              </a:rPr>
              <a:t>Her </a:t>
            </a:r>
            <a:r>
              <a:rPr lang="tr-TR" dirty="0">
                <a:latin typeface="Times New Roman" panose="02020603050405020304" pitchFamily="18" charset="0"/>
                <a:cs typeface="Times New Roman" panose="02020603050405020304" pitchFamily="18" charset="0"/>
              </a:rPr>
              <a:t>öğrenci birbirine </a:t>
            </a:r>
            <a:r>
              <a:rPr lang="tr-TR" dirty="0" smtClean="0">
                <a:latin typeface="Times New Roman" panose="02020603050405020304" pitchFamily="18" charset="0"/>
                <a:cs typeface="Times New Roman" panose="02020603050405020304" pitchFamily="18" charset="0"/>
              </a:rPr>
              <a:t>benzesin,</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benzer  davranışlar göstersin…</a:t>
            </a:r>
          </a:p>
          <a:p>
            <a:r>
              <a:rPr lang="tr-TR" dirty="0" smtClean="0">
                <a:latin typeface="Times New Roman" panose="02020603050405020304" pitchFamily="18" charset="0"/>
                <a:cs typeface="Times New Roman" panose="02020603050405020304" pitchFamily="18" charset="0"/>
              </a:rPr>
              <a:t>Bunu </a:t>
            </a:r>
            <a:r>
              <a:rPr lang="tr-TR" dirty="0">
                <a:latin typeface="Times New Roman" panose="02020603050405020304" pitchFamily="18" charset="0"/>
                <a:cs typeface="Times New Roman" panose="02020603050405020304" pitchFamily="18" charset="0"/>
              </a:rPr>
              <a:t>beklersek hangi davranışlar istenmeyen olarak kabul </a:t>
            </a:r>
            <a:r>
              <a:rPr lang="tr-TR" dirty="0" smtClean="0">
                <a:latin typeface="Times New Roman" panose="02020603050405020304" pitchFamily="18" charset="0"/>
                <a:cs typeface="Times New Roman" panose="02020603050405020304" pitchFamily="18" charset="0"/>
              </a:rPr>
              <a:t>edilebiliriz?</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Farklılıklar </a:t>
            </a:r>
            <a:r>
              <a:rPr lang="tr-TR" dirty="0">
                <a:latin typeface="Times New Roman" panose="02020603050405020304" pitchFamily="18" charset="0"/>
                <a:cs typeface="Times New Roman" panose="02020603050405020304" pitchFamily="18" charset="0"/>
              </a:rPr>
              <a:t>sorun </a:t>
            </a:r>
            <a:r>
              <a:rPr lang="tr-TR" dirty="0" smtClean="0">
                <a:latin typeface="Times New Roman" panose="02020603050405020304" pitchFamily="18" charset="0"/>
                <a:cs typeface="Times New Roman" panose="02020603050405020304" pitchFamily="18" charset="0"/>
              </a:rPr>
              <a:t>mu?</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a:t>
            </a:fld>
            <a:endParaRPr lang="tr-T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l"/>
            <a:r>
              <a:rPr lang="tr-TR" sz="3600" b="1" dirty="0">
                <a:latin typeface="Times New Roman" panose="02020603050405020304" pitchFamily="18" charset="0"/>
                <a:cs typeface="Times New Roman" panose="02020603050405020304" pitchFamily="18" charset="0"/>
              </a:rPr>
              <a:t>B</a:t>
            </a:r>
            <a:r>
              <a:rPr lang="en-US" sz="3600" b="1" dirty="0">
                <a:latin typeface="Times New Roman" panose="02020603050405020304" pitchFamily="18" charset="0"/>
                <a:cs typeface="Times New Roman" panose="02020603050405020304" pitchFamily="18" charset="0"/>
              </a:rPr>
              <a:t>e</a:t>
            </a:r>
            <a:r>
              <a:rPr lang="tr-TR" sz="3600" b="1" dirty="0">
                <a:latin typeface="Times New Roman" panose="02020603050405020304" pitchFamily="18" charset="0"/>
                <a:cs typeface="Times New Roman" panose="02020603050405020304" pitchFamily="18" charset="0"/>
              </a:rPr>
              <a:t>ş Adım</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Okulun başlangıcından yararlanın ve işbirliği için zemin hazırlayın</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Özellikle iyi hazırlanın ve düzenli olun</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Geçiş sürelerini en aza indirin</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Tehdit edici olmayan ve rahat bir iletişim stili kullanın </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Nasıl davranılmasını istediğinize dair beklentilerinizi açıkça ifade edin</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60</a:t>
            </a:fld>
            <a:endParaRPr lang="tr-TR"/>
          </a:p>
        </p:txBody>
      </p:sp>
    </p:spTree>
    <p:extLst>
      <p:ext uri="{BB962C8B-B14F-4D97-AF65-F5344CB8AC3E}">
        <p14:creationId xmlns:p14="http://schemas.microsoft.com/office/powerpoint/2010/main" val="22450877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4"/>
            <a:ext cx="8229600" cy="1728192"/>
          </a:xfrm>
        </p:spPr>
        <p:txBody>
          <a:bodyPr>
            <a:normAutofit/>
          </a:bodyPr>
          <a:lstStyle/>
          <a:p>
            <a:r>
              <a:rPr lang="tr-TR" sz="4000" b="1" dirty="0" smtClean="0">
                <a:latin typeface="Times New Roman" panose="02020603050405020304" pitchFamily="18" charset="0"/>
                <a:cs typeface="Times New Roman" panose="02020603050405020304" pitchFamily="18" charset="0"/>
              </a:rPr>
              <a:t>Olumsuz davranışlarla başa çıkmak için;</a:t>
            </a:r>
            <a:endParaRPr lang="tr-TR" sz="4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924944"/>
            <a:ext cx="8229600" cy="3201219"/>
          </a:xfrm>
        </p:spPr>
        <p:txBody>
          <a:bodyPr>
            <a:normAutofit/>
          </a:bodyPr>
          <a:lstStyle/>
          <a:p>
            <a:pPr marL="0" lvl="1" indent="0">
              <a:buNone/>
            </a:pPr>
            <a:r>
              <a:rPr lang="tr-TR" sz="3200" dirty="0">
                <a:latin typeface="Times New Roman" panose="02020603050405020304" pitchFamily="18" charset="0"/>
                <a:cs typeface="Times New Roman" panose="02020603050405020304" pitchFamily="18" charset="0"/>
              </a:rPr>
              <a:t>Öğrencilerin kendilerini etkileyen </a:t>
            </a:r>
            <a:r>
              <a:rPr lang="tr-TR" sz="3200" dirty="0" smtClean="0">
                <a:latin typeface="Times New Roman" panose="02020603050405020304" pitchFamily="18" charset="0"/>
                <a:cs typeface="Times New Roman" panose="02020603050405020304" pitchFamily="18" charset="0"/>
              </a:rPr>
              <a:t>konularda </a:t>
            </a:r>
            <a:r>
              <a:rPr lang="tr-TR" sz="3200" dirty="0">
                <a:latin typeface="Times New Roman" panose="02020603050405020304" pitchFamily="18" charset="0"/>
                <a:cs typeface="Times New Roman" panose="02020603050405020304" pitchFamily="18" charset="0"/>
              </a:rPr>
              <a:t>hangi derecede söz sahibi olduklarının </a:t>
            </a:r>
            <a:r>
              <a:rPr lang="tr-TR" sz="3200" dirty="0" smtClean="0">
                <a:latin typeface="Times New Roman" panose="02020603050405020304" pitchFamily="18" charset="0"/>
                <a:cs typeface="Times New Roman" panose="02020603050405020304" pitchFamily="18" charset="0"/>
              </a:rPr>
              <a:t>değerlendirin </a:t>
            </a:r>
            <a:r>
              <a:rPr lang="tr-TR" sz="3200" dirty="0">
                <a:latin typeface="Times New Roman" panose="02020603050405020304" pitchFamily="18" charset="0"/>
                <a:cs typeface="Times New Roman" panose="02020603050405020304" pitchFamily="18" charset="0"/>
              </a:rPr>
              <a:t>ve </a:t>
            </a:r>
            <a:r>
              <a:rPr lang="tr-TR" sz="3200" dirty="0">
                <a:solidFill>
                  <a:srgbClr val="FF0000"/>
                </a:solidFill>
                <a:latin typeface="Times New Roman" panose="02020603050405020304" pitchFamily="18" charset="0"/>
                <a:cs typeface="Times New Roman" panose="02020603050405020304" pitchFamily="18" charset="0"/>
              </a:rPr>
              <a:t>öğrencilere karar verme süreçlerine katılım olanaklarının </a:t>
            </a:r>
            <a:r>
              <a:rPr lang="tr-TR" sz="3200" dirty="0" smtClean="0">
                <a:solidFill>
                  <a:srgbClr val="FF0000"/>
                </a:solidFill>
                <a:latin typeface="Times New Roman" panose="02020603050405020304" pitchFamily="18" charset="0"/>
                <a:cs typeface="Times New Roman" panose="02020603050405020304" pitchFamily="18" charset="0"/>
              </a:rPr>
              <a:t>sağlayın.</a:t>
            </a:r>
            <a:endParaRPr lang="tr-TR" sz="3200" dirty="0">
              <a:solidFill>
                <a:srgbClr val="FF0000"/>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61</a:t>
            </a:fld>
            <a:endParaRPr lang="tr-TR" dirty="0"/>
          </a:p>
        </p:txBody>
      </p:sp>
    </p:spTree>
    <p:extLst>
      <p:ext uri="{BB962C8B-B14F-4D97-AF65-F5344CB8AC3E}">
        <p14:creationId xmlns:p14="http://schemas.microsoft.com/office/powerpoint/2010/main" val="32155072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1584176"/>
          </a:xfrm>
        </p:spPr>
        <p:txBody>
          <a:bodyPr>
            <a:noAutofit/>
          </a:bodyPr>
          <a:lstStyle/>
          <a:p>
            <a:pPr lvl="1" algn="ctr" rtl="0">
              <a:spcBef>
                <a:spcPct val="0"/>
              </a:spcBef>
            </a:pPr>
            <a:r>
              <a:rPr lang="tr-TR" sz="3600" b="1" dirty="0" smtClean="0">
                <a:solidFill>
                  <a:schemeClr val="tx1"/>
                </a:solidFill>
                <a:latin typeface="Times New Roman" panose="02020603050405020304" pitchFamily="18" charset="0"/>
                <a:cs typeface="Times New Roman" panose="02020603050405020304" pitchFamily="18" charset="0"/>
              </a:rPr>
              <a:t>Her davranışın bir işlevi/fonksiyonu vardır</a:t>
            </a:r>
            <a:r>
              <a:rPr lang="tr-TR" sz="3600" dirty="0" smtClean="0">
                <a:solidFill>
                  <a:schemeClr val="tx1"/>
                </a:solidFill>
                <a:latin typeface="Times New Roman" panose="02020603050405020304" pitchFamily="18" charset="0"/>
                <a:cs typeface="Times New Roman" panose="02020603050405020304" pitchFamily="18" charset="0"/>
              </a:rPr>
              <a:t/>
            </a:r>
            <a:br>
              <a:rPr lang="tr-TR" sz="3600" dirty="0" smtClean="0">
                <a:solidFill>
                  <a:schemeClr val="tx1"/>
                </a:solidFill>
                <a:latin typeface="Times New Roman" panose="02020603050405020304" pitchFamily="18" charset="0"/>
                <a:cs typeface="Times New Roman" panose="02020603050405020304" pitchFamily="18" charset="0"/>
              </a:rPr>
            </a:br>
            <a:endParaRPr lang="tr-TR" sz="36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204864"/>
            <a:ext cx="8229600" cy="3921299"/>
          </a:xfrm>
        </p:spPr>
        <p:txBody>
          <a:bodyPr/>
          <a:lstStyle/>
          <a:p>
            <a:pPr marL="457200" lvl="1" indent="0">
              <a:spcBef>
                <a:spcPct val="0"/>
              </a:spcBef>
              <a:buNone/>
            </a:pPr>
            <a:r>
              <a:rPr lang="tr-TR" dirty="0" smtClean="0">
                <a:latin typeface="Times New Roman" panose="02020603050405020304" pitchFamily="18" charset="0"/>
                <a:cs typeface="Times New Roman" panose="02020603050405020304" pitchFamily="18" charset="0"/>
              </a:rPr>
              <a:t>Sınıfta </a:t>
            </a:r>
            <a:r>
              <a:rPr lang="tr-TR" dirty="0">
                <a:latin typeface="Times New Roman" panose="02020603050405020304" pitchFamily="18" charset="0"/>
                <a:cs typeface="Times New Roman" panose="02020603050405020304" pitchFamily="18" charset="0"/>
              </a:rPr>
              <a:t>istenmeyen davranışların dört ana nedeni </a:t>
            </a:r>
            <a:r>
              <a:rPr lang="tr-TR" dirty="0" smtClean="0">
                <a:latin typeface="Times New Roman" panose="02020603050405020304" pitchFamily="18" charset="0"/>
                <a:cs typeface="Times New Roman" panose="02020603050405020304" pitchFamily="18" charset="0"/>
              </a:rPr>
              <a:t>vardır;</a:t>
            </a:r>
          </a:p>
          <a:p>
            <a:pPr marL="457200" lvl="1" indent="0">
              <a:spcBef>
                <a:spcPct val="0"/>
              </a:spcBef>
              <a:buNone/>
            </a:pPr>
            <a:endParaRPr lang="tr-TR" dirty="0" smtClean="0">
              <a:latin typeface="Times New Roman" panose="02020603050405020304" pitchFamily="18" charset="0"/>
              <a:cs typeface="Times New Roman" panose="02020603050405020304" pitchFamily="18" charset="0"/>
            </a:endParaRPr>
          </a:p>
          <a:p>
            <a:pPr marL="457200" lvl="1" indent="0">
              <a:spcBef>
                <a:spcPct val="0"/>
              </a:spcBef>
              <a:buNone/>
            </a:pPr>
            <a:r>
              <a:rPr lang="tr-TR" dirty="0" smtClean="0">
                <a:latin typeface="Times New Roman" panose="02020603050405020304" pitchFamily="18" charset="0"/>
                <a:cs typeface="Times New Roman" panose="02020603050405020304" pitchFamily="18" charset="0"/>
              </a:rPr>
              <a:t>Güç</a:t>
            </a:r>
            <a:endParaRPr lang="tr-TR" dirty="0">
              <a:latin typeface="Times New Roman" panose="02020603050405020304" pitchFamily="18" charset="0"/>
              <a:cs typeface="Times New Roman" panose="02020603050405020304" pitchFamily="18" charset="0"/>
            </a:endParaRPr>
          </a:p>
          <a:p>
            <a:pPr marL="457200" lvl="1" indent="0">
              <a:spcBef>
                <a:spcPct val="0"/>
              </a:spcBef>
              <a:buNone/>
            </a:pPr>
            <a:r>
              <a:rPr lang="tr-TR" dirty="0" smtClean="0">
                <a:latin typeface="Times New Roman" panose="02020603050405020304" pitchFamily="18" charset="0"/>
                <a:cs typeface="Times New Roman" panose="02020603050405020304" pitchFamily="18" charset="0"/>
              </a:rPr>
              <a:t>İntikam</a:t>
            </a:r>
          </a:p>
          <a:p>
            <a:pPr marL="457200" lvl="1" indent="0">
              <a:spcBef>
                <a:spcPct val="0"/>
              </a:spcBef>
              <a:buNone/>
            </a:pPr>
            <a:r>
              <a:rPr lang="tr-TR" dirty="0" smtClean="0">
                <a:latin typeface="Times New Roman" panose="02020603050405020304" pitchFamily="18" charset="0"/>
                <a:cs typeface="Times New Roman" panose="02020603050405020304" pitchFamily="18" charset="0"/>
              </a:rPr>
              <a:t>Dikkat çekme</a:t>
            </a:r>
          </a:p>
          <a:p>
            <a:pPr marL="457200" lvl="1" indent="0">
              <a:spcBef>
                <a:spcPct val="0"/>
              </a:spcBef>
              <a:buNone/>
            </a:pPr>
            <a:r>
              <a:rPr lang="tr-TR" dirty="0" smtClean="0">
                <a:latin typeface="Times New Roman" panose="02020603050405020304" pitchFamily="18" charset="0"/>
                <a:cs typeface="Times New Roman" panose="02020603050405020304" pitchFamily="18" charset="0"/>
              </a:rPr>
              <a:t>Kendi </a:t>
            </a:r>
            <a:r>
              <a:rPr lang="tr-TR" dirty="0">
                <a:latin typeface="Times New Roman" panose="02020603050405020304" pitchFamily="18" charset="0"/>
                <a:cs typeface="Times New Roman" panose="02020603050405020304" pitchFamily="18" charset="0"/>
              </a:rPr>
              <a:t>başına bırakılma isteği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ilgisizlik veya yetersizlik hissi)</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62</a:t>
            </a:fld>
            <a:endParaRPr lang="tr-TR" dirty="0"/>
          </a:p>
        </p:txBody>
      </p:sp>
    </p:spTree>
    <p:extLst>
      <p:ext uri="{BB962C8B-B14F-4D97-AF65-F5344CB8AC3E}">
        <p14:creationId xmlns:p14="http://schemas.microsoft.com/office/powerpoint/2010/main" val="1847314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796950"/>
          </a:xfrm>
        </p:spPr>
        <p:txBody>
          <a:bodyPr>
            <a:normAutofit/>
          </a:bodyPr>
          <a:lstStyle/>
          <a:p>
            <a:r>
              <a:rPr lang="tr-TR" sz="3600" b="1" dirty="0">
                <a:latin typeface="Times New Roman" panose="02020603050405020304" pitchFamily="18" charset="0"/>
                <a:cs typeface="Times New Roman" panose="02020603050405020304" pitchFamily="18" charset="0"/>
              </a:rPr>
              <a:t>Görev dışı davranışlarla başa çıkma</a:t>
            </a:r>
          </a:p>
        </p:txBody>
      </p:sp>
      <p:sp>
        <p:nvSpPr>
          <p:cNvPr id="3" name="İçerik Yer Tutucusu 2"/>
          <p:cNvSpPr>
            <a:spLocks noGrp="1"/>
          </p:cNvSpPr>
          <p:nvPr>
            <p:ph idx="1"/>
          </p:nvPr>
        </p:nvSpPr>
        <p:spPr>
          <a:xfrm>
            <a:off x="457200" y="1916832"/>
            <a:ext cx="8229600" cy="4209331"/>
          </a:xfrm>
        </p:spPr>
        <p:txBody>
          <a:bodyPr>
            <a:normAutofit lnSpcReduction="10000"/>
          </a:bodyPr>
          <a:lstStyle/>
          <a:p>
            <a:pPr marL="457200" lvl="1" indent="0">
              <a:spcBef>
                <a:spcPct val="0"/>
              </a:spcBef>
              <a:buNone/>
            </a:pPr>
            <a:r>
              <a:rPr lang="tr-TR" sz="2400" dirty="0" smtClean="0">
                <a:latin typeface="Times New Roman" panose="02020603050405020304" pitchFamily="18" charset="0"/>
                <a:cs typeface="Times New Roman" panose="02020603050405020304" pitchFamily="18" charset="0"/>
              </a:rPr>
              <a:t>Odaklanın </a:t>
            </a:r>
            <a:r>
              <a:rPr lang="tr-TR" sz="2400" dirty="0">
                <a:latin typeface="Times New Roman" panose="02020603050405020304" pitchFamily="18" charset="0"/>
                <a:cs typeface="Times New Roman" panose="02020603050405020304" pitchFamily="18" charset="0"/>
              </a:rPr>
              <a:t>ve sakin olun; düşüncelerinizi toplayın</a:t>
            </a:r>
          </a:p>
          <a:p>
            <a:pPr marL="457200" lvl="1" indent="0">
              <a:spcBef>
                <a:spcPct val="0"/>
              </a:spcBef>
              <a:buNone/>
            </a:pPr>
            <a:r>
              <a:rPr lang="tr-TR" sz="2400" dirty="0">
                <a:latin typeface="Times New Roman" panose="02020603050405020304" pitchFamily="18" charset="0"/>
                <a:cs typeface="Times New Roman" panose="02020603050405020304" pitchFamily="18" charset="0"/>
              </a:rPr>
              <a:t>Ya kararlı olarak müdahale edin veya onu tamamen görmezden gelin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Nadiren yapılan görev dışı davranışlarla sürekli yapılan görev dışı davranışları ayırt edin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Görev dışı davranışlarla başa çıkarken zamanı ve yerini iyi ayarlayın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solidFill>
                  <a:srgbClr val="00B0F0"/>
                </a:solidFill>
                <a:latin typeface="Times New Roman" panose="02020603050405020304" pitchFamily="18" charset="0"/>
                <a:cs typeface="Times New Roman" panose="02020603050405020304" pitchFamily="18" charset="0"/>
              </a:rPr>
              <a:t>Öğrencilere görev dışı davranışlarını onurlu bir biçimde sonlandırabilecekleri olanaklar sağlayın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63</a:t>
            </a:fld>
            <a:endParaRPr lang="tr-TR"/>
          </a:p>
        </p:txBody>
      </p:sp>
    </p:spTree>
    <p:extLst>
      <p:ext uri="{BB962C8B-B14F-4D97-AF65-F5344CB8AC3E}">
        <p14:creationId xmlns:p14="http://schemas.microsoft.com/office/powerpoint/2010/main" val="34619627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Görev dışı davranışlarla başa çıkma</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marL="0" indent="0">
              <a:buNone/>
            </a:pPr>
            <a:r>
              <a:rPr lang="tr-TR" dirty="0">
                <a:latin typeface="Times New Roman" panose="02020603050405020304" pitchFamily="18" charset="0"/>
                <a:cs typeface="Times New Roman" panose="02020603050405020304" pitchFamily="18" charset="0"/>
              </a:rPr>
              <a:t>Dedektiflik yapmaktan kaçının</a:t>
            </a: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Alternatif ders planları kullanın</a:t>
            </a: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Meslektaşlarınızın yardımını isteyin</a:t>
            </a:r>
          </a:p>
          <a:p>
            <a:pPr marL="0" indent="0">
              <a:buNone/>
            </a:pPr>
            <a:r>
              <a:rPr lang="tr-TR" dirty="0" smtClean="0">
                <a:latin typeface="Times New Roman" panose="02020603050405020304" pitchFamily="18" charset="0"/>
                <a:cs typeface="Times New Roman" panose="02020603050405020304" pitchFamily="18" charset="0"/>
              </a:rPr>
              <a:t>Velilerin </a:t>
            </a:r>
            <a:r>
              <a:rPr lang="tr-TR" dirty="0">
                <a:latin typeface="Times New Roman" panose="02020603050405020304" pitchFamily="18" charset="0"/>
                <a:cs typeface="Times New Roman" panose="02020603050405020304" pitchFamily="18" charset="0"/>
              </a:rPr>
              <a:t>desteğini kazanın</a:t>
            </a:r>
          </a:p>
          <a:p>
            <a:pPr marL="0" indent="0">
              <a:buNone/>
            </a:pPr>
            <a:r>
              <a:rPr lang="tr-TR" dirty="0">
                <a:latin typeface="Times New Roman" panose="02020603050405020304" pitchFamily="18" charset="0"/>
                <a:cs typeface="Times New Roman" panose="02020603050405020304" pitchFamily="18" charset="0"/>
              </a:rPr>
              <a:t>Koruma amaçlı dışında kesinlikle fiziki müdahalede bulunmayın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64</a:t>
            </a:fld>
            <a:endParaRPr lang="tr-TR" dirty="0"/>
          </a:p>
        </p:txBody>
      </p:sp>
    </p:spTree>
    <p:extLst>
      <p:ext uri="{BB962C8B-B14F-4D97-AF65-F5344CB8AC3E}">
        <p14:creationId xmlns:p14="http://schemas.microsoft.com/office/powerpoint/2010/main" val="42826334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Görev dışı davranışlarla başa çıkma</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457200" lvl="1" indent="0">
              <a:spcBef>
                <a:spcPct val="0"/>
              </a:spcBef>
              <a:buNone/>
            </a:pPr>
            <a:r>
              <a:rPr lang="tr-TR" sz="2400" dirty="0">
                <a:latin typeface="Times New Roman" panose="02020603050405020304" pitchFamily="18" charset="0"/>
                <a:cs typeface="Times New Roman" panose="02020603050405020304" pitchFamily="18" charset="0"/>
              </a:rPr>
              <a:t>Öğrenilmesi istenen davranışlara benzer davranışları pekiştirin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Önceki davranışlar pekiştirildiğinde, daha sonra bu davranışların öğrenilme olasılığı daha yüksektir</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Eğer önceki davranışlar olumlu yönde pekiştirilmediyse, sonraki davranışların öğrenilme olasılığı daha düşüktür</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65</a:t>
            </a:fld>
            <a:endParaRPr lang="tr-TR"/>
          </a:p>
        </p:txBody>
      </p:sp>
    </p:spTree>
    <p:extLst>
      <p:ext uri="{BB962C8B-B14F-4D97-AF65-F5344CB8AC3E}">
        <p14:creationId xmlns:p14="http://schemas.microsoft.com/office/powerpoint/2010/main" val="12801877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Dikkat çekmeye çalışan davranış</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lvl="1" indent="0">
              <a:buNone/>
            </a:pPr>
            <a:r>
              <a:rPr lang="tr-TR" sz="2400" dirty="0">
                <a:latin typeface="Times New Roman" panose="02020603050405020304" pitchFamily="18" charset="0"/>
                <a:cs typeface="Times New Roman" panose="02020603050405020304" pitchFamily="18" charset="0"/>
              </a:rPr>
              <a:t>Dikkat çekmek isteyen </a:t>
            </a:r>
            <a:r>
              <a:rPr lang="tr-TR" sz="2400" dirty="0" smtClean="0">
                <a:latin typeface="Times New Roman" panose="02020603050405020304" pitchFamily="18" charset="0"/>
                <a:cs typeface="Times New Roman" panose="02020603050405020304" pitchFamily="18" charset="0"/>
              </a:rPr>
              <a:t>öğrenciler, </a:t>
            </a:r>
            <a:r>
              <a:rPr lang="tr-TR" sz="2400" dirty="0">
                <a:latin typeface="Times New Roman" panose="02020603050405020304" pitchFamily="18" charset="0"/>
                <a:cs typeface="Times New Roman" panose="02020603050405020304" pitchFamily="18" charset="0"/>
              </a:rPr>
              <a:t>cezalandırılmayı, azarlanmayı, uyarılmayı veya </a:t>
            </a:r>
            <a:r>
              <a:rPr lang="tr-TR" sz="2400" dirty="0" smtClean="0">
                <a:latin typeface="Times New Roman" panose="02020603050405020304" pitchFamily="18" charset="0"/>
                <a:cs typeface="Times New Roman" panose="02020603050405020304" pitchFamily="18" charset="0"/>
              </a:rPr>
              <a:t>eleştirilmeyi, </a:t>
            </a:r>
            <a:r>
              <a:rPr lang="tr-TR" sz="2400" dirty="0">
                <a:latin typeface="Times New Roman" panose="02020603050405020304" pitchFamily="18" charset="0"/>
                <a:cs typeface="Times New Roman" panose="02020603050405020304" pitchFamily="18" charset="0"/>
              </a:rPr>
              <a:t>görmezden </a:t>
            </a:r>
            <a:r>
              <a:rPr lang="tr-TR" sz="2400" dirty="0" smtClean="0">
                <a:latin typeface="Times New Roman" panose="02020603050405020304" pitchFamily="18" charset="0"/>
                <a:cs typeface="Times New Roman" panose="02020603050405020304" pitchFamily="18" charset="0"/>
              </a:rPr>
              <a:t>gelinmeye </a:t>
            </a:r>
            <a:r>
              <a:rPr lang="tr-TR" sz="2400" dirty="0">
                <a:latin typeface="Times New Roman" panose="02020603050405020304" pitchFamily="18" charset="0"/>
                <a:cs typeface="Times New Roman" panose="02020603050405020304" pitchFamily="18" charset="0"/>
              </a:rPr>
              <a:t>tercih ederler</a:t>
            </a:r>
          </a:p>
          <a:p>
            <a:pPr marL="342900" lvl="1" indent="-342900">
              <a:buFont typeface="Arial" charset="0"/>
              <a:buChar char="•"/>
            </a:pPr>
            <a:endParaRPr lang="tr-TR" sz="2400" dirty="0">
              <a:latin typeface="Times New Roman" panose="02020603050405020304" pitchFamily="18" charset="0"/>
              <a:cs typeface="Times New Roman" panose="02020603050405020304" pitchFamily="18" charset="0"/>
            </a:endParaRPr>
          </a:p>
          <a:p>
            <a:pPr marL="0" lvl="1" indent="0">
              <a:buNone/>
            </a:pPr>
            <a:r>
              <a:rPr lang="tr-TR" sz="2400" dirty="0">
                <a:latin typeface="Times New Roman" panose="02020603050405020304" pitchFamily="18" charset="0"/>
                <a:cs typeface="Times New Roman" panose="02020603050405020304" pitchFamily="18" charset="0"/>
              </a:rPr>
              <a:t>Bu öğrencilere görevlerini yaptıklarında  ve işbirliği yaptıklarında dikkatinizi verin</a:t>
            </a:r>
          </a:p>
          <a:p>
            <a:pPr marL="342900" lvl="1" indent="-342900">
              <a:buFont typeface="Arial" charset="0"/>
              <a:buChar char="•"/>
            </a:pPr>
            <a:endParaRPr lang="tr-TR" sz="2400" dirty="0">
              <a:latin typeface="Times New Roman" panose="02020603050405020304" pitchFamily="18" charset="0"/>
              <a:cs typeface="Times New Roman" panose="02020603050405020304" pitchFamily="18" charset="0"/>
            </a:endParaRPr>
          </a:p>
          <a:p>
            <a:pPr marL="0" lvl="1" indent="0">
              <a:buNone/>
            </a:pPr>
            <a:r>
              <a:rPr lang="tr-TR" sz="2400" dirty="0" smtClean="0">
                <a:latin typeface="Times New Roman" panose="02020603050405020304" pitchFamily="18" charset="0"/>
                <a:cs typeface="Times New Roman" panose="02020603050405020304" pitchFamily="18" charset="0"/>
              </a:rPr>
              <a:t>Onları </a:t>
            </a:r>
            <a:r>
              <a:rPr lang="tr-TR" sz="2400" dirty="0">
                <a:latin typeface="Times New Roman" panose="02020603050405020304" pitchFamily="18" charset="0"/>
                <a:cs typeface="Times New Roman" panose="02020603050405020304" pitchFamily="18" charset="0"/>
              </a:rPr>
              <a:t>istenen görevleri yaparken yakalayın</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 onları yakaladığınızı onlara bildirin</a:t>
            </a:r>
            <a:endParaRPr lang="tr-TR"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66</a:t>
            </a:fld>
            <a:endParaRPr lang="tr-TR"/>
          </a:p>
        </p:txBody>
      </p:sp>
    </p:spTree>
    <p:extLst>
      <p:ext uri="{BB962C8B-B14F-4D97-AF65-F5344CB8AC3E}">
        <p14:creationId xmlns:p14="http://schemas.microsoft.com/office/powerpoint/2010/main" val="16743725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a:bodyPr>
          <a:lstStyle/>
          <a:p>
            <a:r>
              <a:rPr lang="tr-TR" sz="4000" b="1" dirty="0">
                <a:latin typeface="Times New Roman" panose="02020603050405020304" pitchFamily="18" charset="0"/>
                <a:cs typeface="Times New Roman" panose="02020603050405020304" pitchFamily="18" charset="0"/>
              </a:rPr>
              <a:t>Güç arayan davranış</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579296" cy="4281339"/>
          </a:xfrm>
        </p:spPr>
        <p:txBody>
          <a:bodyPr/>
          <a:lstStyle/>
          <a:p>
            <a:pPr marL="0" indent="0">
              <a:buNone/>
            </a:pPr>
            <a:r>
              <a:rPr lang="tr-TR" sz="2800" dirty="0">
                <a:latin typeface="Times New Roman" panose="02020603050405020304" pitchFamily="18" charset="0"/>
                <a:cs typeface="Times New Roman" panose="02020603050405020304" pitchFamily="18" charset="0"/>
              </a:rPr>
              <a:t>Güç arayan öğrenciler öğretmeni kışkırtarak mücadele içine girmeye çalışırlar</a:t>
            </a:r>
          </a:p>
          <a:p>
            <a:endParaRPr lang="tr-TR" sz="2800" dirty="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 Öğretmen çocukla güç mücadelesine girmeden,  </a:t>
            </a:r>
            <a:r>
              <a:rPr lang="tr-TR" sz="2800" dirty="0">
                <a:latin typeface="Times New Roman" panose="02020603050405020304" pitchFamily="18" charset="0"/>
                <a:cs typeface="Times New Roman" panose="02020603050405020304" pitchFamily="18" charset="0"/>
              </a:rPr>
              <a:t>dikkati </a:t>
            </a:r>
            <a:r>
              <a:rPr lang="tr-TR" sz="2800" dirty="0" smtClean="0">
                <a:latin typeface="Times New Roman" panose="02020603050405020304" pitchFamily="18" charset="0"/>
                <a:cs typeface="Times New Roman" panose="02020603050405020304" pitchFamily="18" charset="0"/>
              </a:rPr>
              <a:t>        </a:t>
            </a:r>
          </a:p>
          <a:p>
            <a:pPr marL="0" indent="0">
              <a:buNone/>
            </a:pPr>
            <a:r>
              <a:rPr lang="tr-TR" sz="2800" dirty="0" smtClean="0">
                <a:latin typeface="Times New Roman" panose="02020603050405020304" pitchFamily="18" charset="0"/>
                <a:cs typeface="Times New Roman" panose="02020603050405020304" pitchFamily="18" charset="0"/>
              </a:rPr>
              <a:t> sınıftaki </a:t>
            </a:r>
            <a:r>
              <a:rPr lang="tr-TR" sz="2800" dirty="0">
                <a:latin typeface="Times New Roman" panose="02020603050405020304" pitchFamily="18" charset="0"/>
                <a:cs typeface="Times New Roman" panose="02020603050405020304" pitchFamily="18" charset="0"/>
              </a:rPr>
              <a:t>diğer öğrencilere </a:t>
            </a:r>
            <a:r>
              <a:rPr lang="tr-TR" sz="2800" dirty="0" smtClean="0">
                <a:latin typeface="Times New Roman" panose="02020603050405020304" pitchFamily="18" charset="0"/>
                <a:cs typeface="Times New Roman" panose="02020603050405020304" pitchFamily="18" charset="0"/>
              </a:rPr>
              <a:t>yönlendirmelidir</a:t>
            </a:r>
            <a:endParaRPr lang="tr-TR" sz="28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67</a:t>
            </a:fld>
            <a:endParaRPr lang="tr-TR"/>
          </a:p>
        </p:txBody>
      </p:sp>
    </p:spTree>
    <p:extLst>
      <p:ext uri="{BB962C8B-B14F-4D97-AF65-F5344CB8AC3E}">
        <p14:creationId xmlns:p14="http://schemas.microsoft.com/office/powerpoint/2010/main" val="167379789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296144"/>
          </a:xfrm>
        </p:spPr>
        <p:txBody>
          <a:bodyPr>
            <a:normAutofit/>
          </a:bodyPr>
          <a:lstStyle/>
          <a:p>
            <a:r>
              <a:rPr lang="tr-TR" sz="3600" b="1" dirty="0">
                <a:latin typeface="Times New Roman" panose="02020603050405020304" pitchFamily="18" charset="0"/>
                <a:cs typeface="Times New Roman" panose="02020603050405020304" pitchFamily="18" charset="0"/>
              </a:rPr>
              <a:t>Başıboş ve amaçsız </a:t>
            </a:r>
            <a:r>
              <a:rPr lang="tr-TR" sz="3600" b="1" dirty="0" smtClean="0">
                <a:latin typeface="Times New Roman" panose="02020603050405020304" pitchFamily="18" charset="0"/>
                <a:cs typeface="Times New Roman" panose="02020603050405020304" pitchFamily="18" charset="0"/>
              </a:rPr>
              <a:t>konuşma/dolaşma zorlama </a:t>
            </a:r>
            <a:r>
              <a:rPr lang="tr-TR" sz="3600" b="1" dirty="0">
                <a:latin typeface="Times New Roman" panose="02020603050405020304" pitchFamily="18" charset="0"/>
                <a:cs typeface="Times New Roman" panose="02020603050405020304" pitchFamily="18" charset="0"/>
              </a:rPr>
              <a:t>ve uç örnekler kullanma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204864"/>
            <a:ext cx="8229600" cy="3921299"/>
          </a:xfrm>
        </p:spPr>
        <p:txBody>
          <a:bodyPr>
            <a:normAutofit fontScale="92500" lnSpcReduction="1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457200" lvl="1" indent="0">
              <a:buNone/>
            </a:pPr>
            <a:r>
              <a:rPr lang="tr-TR" dirty="0" smtClean="0">
                <a:latin typeface="Times New Roman" panose="02020603050405020304" pitchFamily="18" charset="0"/>
                <a:cs typeface="Times New Roman" panose="02020603050405020304" pitchFamily="18" charset="0"/>
              </a:rPr>
              <a:t>Bir </a:t>
            </a:r>
            <a:r>
              <a:rPr lang="tr-TR" dirty="0">
                <a:latin typeface="Times New Roman" panose="02020603050405020304" pitchFamily="18" charset="0"/>
                <a:cs typeface="Times New Roman" panose="02020603050405020304" pitchFamily="18" charset="0"/>
              </a:rPr>
              <a:t>noktayı işaret </a:t>
            </a:r>
            <a:r>
              <a:rPr lang="tr-TR" dirty="0" smtClean="0">
                <a:latin typeface="Times New Roman" panose="02020603050405020304" pitchFamily="18" charset="0"/>
                <a:cs typeface="Times New Roman" panose="02020603050405020304" pitchFamily="18" charset="0"/>
              </a:rPr>
              <a:t>ederek, ilgiyi, </a:t>
            </a:r>
            <a:r>
              <a:rPr lang="tr-TR" dirty="0">
                <a:latin typeface="Times New Roman" panose="02020603050405020304" pitchFamily="18" charset="0"/>
                <a:cs typeface="Times New Roman" panose="02020603050405020304" pitchFamily="18" charset="0"/>
              </a:rPr>
              <a:t>dikkati toplama</a:t>
            </a:r>
          </a:p>
          <a:p>
            <a:pPr marL="457200" lvl="1" indent="0">
              <a:buNone/>
            </a:pPr>
            <a:r>
              <a:rPr lang="tr-TR" dirty="0">
                <a:latin typeface="Times New Roman" panose="02020603050405020304" pitchFamily="18" charset="0"/>
                <a:cs typeface="Times New Roman" panose="02020603050405020304" pitchFamily="18" charset="0"/>
              </a:rPr>
              <a:t>Gruba yeniden konuyla ilgili sorular sorma</a:t>
            </a:r>
          </a:p>
          <a:p>
            <a:pPr marL="457200" lvl="1" indent="0">
              <a:buNone/>
            </a:pPr>
            <a:r>
              <a:rPr lang="tr-TR" dirty="0">
                <a:latin typeface="Times New Roman" panose="02020603050405020304" pitchFamily="18" charset="0"/>
                <a:cs typeface="Times New Roman" panose="02020603050405020304" pitchFamily="18" charset="0"/>
              </a:rPr>
              <a:t>İşlenen konunun tartışılan konuyla nasıl ilgili olduğu konusunda soru sor</a:t>
            </a:r>
          </a:p>
          <a:p>
            <a:pPr marL="457200" lvl="1" indent="0">
              <a:buNone/>
            </a:pPr>
            <a:r>
              <a:rPr lang="tr-TR" dirty="0">
                <a:latin typeface="Times New Roman" panose="02020603050405020304" pitchFamily="18" charset="0"/>
                <a:cs typeface="Times New Roman" panose="02020603050405020304" pitchFamily="18" charset="0"/>
              </a:rPr>
              <a:t>Görsel işitsel materyaller, tahta ve projeksiyonu birlikte kullan</a:t>
            </a:r>
          </a:p>
          <a:p>
            <a:pPr marL="457200" lvl="1" indent="0">
              <a:buNone/>
            </a:pPr>
            <a:r>
              <a:rPr lang="tr-TR" dirty="0">
                <a:latin typeface="Times New Roman" panose="02020603050405020304" pitchFamily="18" charset="0"/>
                <a:cs typeface="Times New Roman" panose="02020603050405020304" pitchFamily="18" charset="0"/>
              </a:rPr>
              <a:t>Sık </a:t>
            </a:r>
            <a:r>
              <a:rPr lang="tr-TR" dirty="0" smtClean="0">
                <a:latin typeface="Times New Roman" panose="02020603050405020304" pitchFamily="18" charset="0"/>
                <a:cs typeface="Times New Roman" panose="02020603050405020304" pitchFamily="18" charset="0"/>
              </a:rPr>
              <a:t>sık görüşünün </a:t>
            </a:r>
            <a:r>
              <a:rPr lang="tr-TR" dirty="0">
                <a:latin typeface="Times New Roman" panose="02020603050405020304" pitchFamily="18" charset="0"/>
                <a:cs typeface="Times New Roman" panose="02020603050405020304" pitchFamily="18" charset="0"/>
              </a:rPr>
              <a:t>temel noktalarını özetleyebilir misin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şunu </a:t>
            </a:r>
            <a:r>
              <a:rPr lang="tr-TR" dirty="0">
                <a:latin typeface="Times New Roman" panose="02020603050405020304" pitchFamily="18" charset="0"/>
                <a:cs typeface="Times New Roman" panose="02020603050405020304" pitchFamily="18" charset="0"/>
              </a:rPr>
              <a:t>mu soruyorsun…? de!  </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68</a:t>
            </a:fld>
            <a:endParaRPr lang="tr-TR"/>
          </a:p>
        </p:txBody>
      </p:sp>
    </p:spTree>
    <p:extLst>
      <p:ext uri="{BB962C8B-B14F-4D97-AF65-F5344CB8AC3E}">
        <p14:creationId xmlns:p14="http://schemas.microsoft.com/office/powerpoint/2010/main" val="25335860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3"/>
            <a:ext cx="8229600" cy="1017761"/>
          </a:xfrm>
        </p:spPr>
        <p:txBody>
          <a:bodyPr>
            <a:noAutofit/>
          </a:bodyPr>
          <a:lstStyle/>
          <a:p>
            <a:r>
              <a:rPr lang="tr-TR" sz="3600" b="1" dirty="0">
                <a:latin typeface="Times New Roman" panose="02020603050405020304" pitchFamily="18" charset="0"/>
                <a:cs typeface="Times New Roman" panose="02020603050405020304" pitchFamily="18" charset="0"/>
              </a:rPr>
              <a:t>Utangaçlık veya sessizlik – derse katılmama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83822" y="1988840"/>
            <a:ext cx="8229600" cy="4161135"/>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457200" lvl="1" indent="0">
              <a:buNone/>
            </a:pPr>
            <a:r>
              <a:rPr lang="tr-TR" dirty="0" smtClean="0">
                <a:latin typeface="Times New Roman" panose="02020603050405020304" pitchFamily="18" charset="0"/>
                <a:cs typeface="Times New Roman" panose="02020603050405020304" pitchFamily="18" charset="0"/>
              </a:rPr>
              <a:t>İlk önce öğretim stratejisini, </a:t>
            </a:r>
            <a:r>
              <a:rPr lang="tr-TR" dirty="0">
                <a:latin typeface="Times New Roman" panose="02020603050405020304" pitchFamily="18" charset="0"/>
                <a:cs typeface="Times New Roman" panose="02020603050405020304" pitchFamily="18" charset="0"/>
              </a:rPr>
              <a:t>grup tartışmasından bireysel yazılı alıştırmalara değiştirin</a:t>
            </a:r>
          </a:p>
          <a:p>
            <a:pPr marL="457200" lvl="1" indent="0">
              <a:buNone/>
            </a:pPr>
            <a:r>
              <a:rPr lang="tr-TR" dirty="0">
                <a:latin typeface="Times New Roman" panose="02020603050405020304" pitchFamily="18" charset="0"/>
                <a:cs typeface="Times New Roman" panose="02020603050405020304" pitchFamily="18" charset="0"/>
              </a:rPr>
              <a:t>Her olumlu katkı için güçlü pekiştirici verin</a:t>
            </a:r>
          </a:p>
          <a:p>
            <a:pPr marL="457200" lvl="1" indent="0">
              <a:buNone/>
            </a:pPr>
            <a:r>
              <a:rPr lang="tr-TR" dirty="0">
                <a:latin typeface="Times New Roman" panose="02020603050405020304" pitchFamily="18" charset="0"/>
                <a:cs typeface="Times New Roman" panose="02020603050405020304" pitchFamily="18" charset="0"/>
              </a:rPr>
              <a:t>Öğrenciye doğrudan soru sorarak onu derse katın</a:t>
            </a:r>
          </a:p>
          <a:p>
            <a:pPr marL="457200" lvl="1" indent="0">
              <a:buNone/>
            </a:pPr>
            <a:r>
              <a:rPr lang="tr-TR" dirty="0">
                <a:latin typeface="Times New Roman" panose="02020603050405020304" pitchFamily="18" charset="0"/>
                <a:cs typeface="Times New Roman" panose="02020603050405020304" pitchFamily="18" charset="0"/>
              </a:rPr>
              <a:t>Göz kontağı kurun</a:t>
            </a:r>
          </a:p>
          <a:p>
            <a:pPr marL="457200" lvl="1" indent="0">
              <a:buNone/>
            </a:pPr>
            <a:r>
              <a:rPr lang="tr-TR" dirty="0">
                <a:latin typeface="Times New Roman" panose="02020603050405020304" pitchFamily="18" charset="0"/>
                <a:cs typeface="Times New Roman" panose="02020603050405020304" pitchFamily="18" charset="0"/>
              </a:rPr>
              <a:t>Öğrenciyi küçük grubun lideri </a:t>
            </a:r>
            <a:r>
              <a:rPr lang="tr-TR" dirty="0" smtClean="0">
                <a:latin typeface="Times New Roman" panose="02020603050405020304" pitchFamily="18" charset="0"/>
                <a:cs typeface="Times New Roman" panose="02020603050405020304" pitchFamily="18" charset="0"/>
              </a:rPr>
              <a:t>yapın, sonra grup tartışmalarına katın</a:t>
            </a:r>
            <a:endParaRPr lang="tr-TR"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69</a:t>
            </a:fld>
            <a:endParaRPr lang="tr-TR" dirty="0"/>
          </a:p>
        </p:txBody>
      </p:sp>
    </p:spTree>
    <p:extLst>
      <p:ext uri="{BB962C8B-B14F-4D97-AF65-F5344CB8AC3E}">
        <p14:creationId xmlns:p14="http://schemas.microsoft.com/office/powerpoint/2010/main" val="4123905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2880320"/>
          </a:xfrm>
        </p:spPr>
        <p:txBody>
          <a:bodyPr>
            <a:noAutofit/>
          </a:bodyPr>
          <a:lstStyle/>
          <a:p>
            <a:r>
              <a:rPr lang="tr-TR" sz="3200" dirty="0" smtClean="0"/>
              <a:t/>
            </a:r>
            <a:br>
              <a:rPr lang="tr-TR" sz="3200" dirty="0" smtClean="0"/>
            </a:br>
            <a:r>
              <a:rPr lang="tr-TR" sz="3200" dirty="0" smtClean="0">
                <a:latin typeface="Times New Roman" panose="02020603050405020304" pitchFamily="18" charset="0"/>
                <a:cs typeface="Times New Roman" panose="02020603050405020304" pitchFamily="18" charset="0"/>
              </a:rPr>
              <a:t>Öğretmen  odaklanmış bir biçimde ders anlatırken; Ahmet   çöpü olmadığı halde, bir bahane oluşturup  çöp kutusuna gidiyor, arkadaşından silgi alıyor,eğilip önündeki arkadaşına bakıyor,kalemi masaya vuruyor ve sürekli  hareket halinde…</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pic>
        <p:nvPicPr>
          <p:cNvPr id="6146" name="Picture 2" descr="D:\Desktop\İlgili Resimler\images (19).jpg"/>
          <p:cNvPicPr>
            <a:picLocks noGrp="1" noChangeAspect="1" noChangeArrowheads="1"/>
          </p:cNvPicPr>
          <p:nvPr>
            <p:ph idx="1"/>
          </p:nvPr>
        </p:nvPicPr>
        <p:blipFill>
          <a:blip r:embed="rId2" cstate="print"/>
          <a:srcRect/>
          <a:stretch>
            <a:fillRect/>
          </a:stretch>
        </p:blipFill>
        <p:spPr bwMode="auto">
          <a:xfrm>
            <a:off x="683568" y="3573016"/>
            <a:ext cx="8208912" cy="2592288"/>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7</a:t>
            </a:fld>
            <a:endParaRPr lang="tr-T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404664"/>
            <a:ext cx="8229600" cy="1296144"/>
          </a:xfrm>
        </p:spPr>
        <p:txBody>
          <a:bodyPr>
            <a:normAutofit/>
          </a:bodyPr>
          <a:lstStyle/>
          <a:p>
            <a:r>
              <a:rPr lang="tr-TR" sz="3600" b="1" dirty="0" smtClean="0">
                <a:latin typeface="Times New Roman" panose="02020603050405020304" pitchFamily="18" charset="0"/>
                <a:cs typeface="Times New Roman" panose="02020603050405020304" pitchFamily="18" charset="0"/>
              </a:rPr>
              <a:t>Gevezelik—her şeyi </a:t>
            </a:r>
            <a:r>
              <a:rPr lang="tr-TR" sz="3600" b="1" dirty="0">
                <a:latin typeface="Times New Roman" panose="02020603050405020304" pitchFamily="18" charset="0"/>
                <a:cs typeface="Times New Roman" panose="02020603050405020304" pitchFamily="18" charset="0"/>
              </a:rPr>
              <a:t>bilme, </a:t>
            </a:r>
            <a:r>
              <a:rPr lang="tr-TR" sz="3600" b="1" dirty="0" smtClean="0">
                <a:latin typeface="Times New Roman" panose="02020603050405020304" pitchFamily="18" charset="0"/>
                <a:cs typeface="Times New Roman" panose="02020603050405020304" pitchFamily="18" charset="0"/>
              </a:rPr>
              <a:t>manipülasyon </a:t>
            </a:r>
            <a:r>
              <a:rPr lang="tr-TR" sz="3600" b="1" dirty="0">
                <a:latin typeface="Times New Roman" panose="02020603050405020304" pitchFamily="18" charset="0"/>
                <a:cs typeface="Times New Roman" panose="02020603050405020304" pitchFamily="18" charset="0"/>
              </a:rPr>
              <a:t>ve durmadan şikayet etme</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132856"/>
            <a:ext cx="8229600" cy="4392488"/>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457200" lvl="1" indent="0">
              <a:buNone/>
            </a:pPr>
            <a:r>
              <a:rPr lang="tr-TR" dirty="0">
                <a:latin typeface="Times New Roman" panose="02020603050405020304" pitchFamily="18" charset="0"/>
                <a:cs typeface="Times New Roman" panose="02020603050405020304" pitchFamily="18" charset="0"/>
              </a:rPr>
              <a:t>Yapılan yorumların  dikkate alındığın ifade et</a:t>
            </a:r>
          </a:p>
          <a:p>
            <a:pPr marL="457200" lvl="1" indent="0">
              <a:buNone/>
            </a:pPr>
            <a:r>
              <a:rPr lang="tr-TR" dirty="0">
                <a:latin typeface="Times New Roman" panose="02020603050405020304" pitchFamily="18" charset="0"/>
                <a:cs typeface="Times New Roman" panose="02020603050405020304" pitchFamily="18" charset="0"/>
              </a:rPr>
              <a:t>Görüşün ifade edilmesi için sınırlı süre ver ve devam et</a:t>
            </a:r>
          </a:p>
          <a:p>
            <a:pPr marL="457200" lvl="1" indent="0">
              <a:buNone/>
            </a:pPr>
            <a:r>
              <a:rPr lang="tr-TR" dirty="0">
                <a:latin typeface="Times New Roman" panose="02020603050405020304" pitchFamily="18" charset="0"/>
                <a:cs typeface="Times New Roman" panose="02020603050405020304" pitchFamily="18" charset="0"/>
              </a:rPr>
              <a:t>Başka bir öğrenciyle göz teması kur ve onunla devam et</a:t>
            </a:r>
          </a:p>
          <a:p>
            <a:pPr marL="457200" lvl="1" indent="0">
              <a:buNone/>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ilginç bir nokta. Şimdi diğer öğrenciler ne düşünüyor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diyerek devam edin </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70</a:t>
            </a:fld>
            <a:endParaRPr lang="tr-TR"/>
          </a:p>
        </p:txBody>
      </p:sp>
    </p:spTree>
    <p:extLst>
      <p:ext uri="{BB962C8B-B14F-4D97-AF65-F5344CB8AC3E}">
        <p14:creationId xmlns:p14="http://schemas.microsoft.com/office/powerpoint/2010/main" val="220895828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068" y="476672"/>
            <a:ext cx="8229600" cy="1368152"/>
          </a:xfrm>
        </p:spPr>
        <p:txBody>
          <a:bodyPr>
            <a:noAutofit/>
          </a:bodyPr>
          <a:lstStyle/>
          <a:p>
            <a:r>
              <a:rPr lang="tr-TR" sz="3600" b="1" dirty="0">
                <a:latin typeface="Times New Roman" panose="02020603050405020304" pitchFamily="18" charset="0"/>
                <a:cs typeface="Times New Roman" panose="02020603050405020304" pitchFamily="18" charset="0"/>
              </a:rPr>
              <a:t>Öğretmeni zor duruma düşürmeye çalışma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348880"/>
            <a:ext cx="8229600" cy="3777283"/>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Cevabı </a:t>
            </a:r>
            <a:r>
              <a:rPr lang="tr-TR" dirty="0">
                <a:latin typeface="Times New Roman" panose="02020603050405020304" pitchFamily="18" charset="0"/>
                <a:cs typeface="Times New Roman" panose="02020603050405020304" pitchFamily="18" charset="0"/>
              </a:rPr>
              <a:t>bilmiyorsan bilmediğini ifade et ve soruyu gruba veya soruyu sorana </a:t>
            </a:r>
            <a:r>
              <a:rPr lang="tr-TR" dirty="0" smtClean="0">
                <a:latin typeface="Times New Roman" panose="02020603050405020304" pitchFamily="18" charset="0"/>
                <a:cs typeface="Times New Roman" panose="02020603050405020304" pitchFamily="18" charset="0"/>
              </a:rPr>
              <a:t>yönlendir</a:t>
            </a:r>
          </a:p>
          <a:p>
            <a:pPr marL="0" indent="0">
              <a:buNone/>
            </a:pPr>
            <a:r>
              <a:rPr lang="tr-TR" dirty="0" smtClean="0">
                <a:latin typeface="Times New Roman" panose="02020603050405020304" pitchFamily="18" charset="0"/>
                <a:cs typeface="Times New Roman" panose="02020603050405020304" pitchFamily="18" charset="0"/>
              </a:rPr>
              <a:t>Bunun  birlikte iyi bir </a:t>
            </a:r>
            <a:r>
              <a:rPr lang="tr-TR" dirty="0">
                <a:latin typeface="Times New Roman" panose="02020603050405020304" pitchFamily="18" charset="0"/>
                <a:cs typeface="Times New Roman" panose="02020603050405020304" pitchFamily="18" charset="0"/>
              </a:rPr>
              <a:t>öğrenme </a:t>
            </a:r>
            <a:r>
              <a:rPr lang="tr-TR" dirty="0" smtClean="0">
                <a:latin typeface="Times New Roman" panose="02020603050405020304" pitchFamily="18" charset="0"/>
                <a:cs typeface="Times New Roman" panose="02020603050405020304" pitchFamily="18" charset="0"/>
              </a:rPr>
              <a:t> fırsatı olduğunu </a:t>
            </a:r>
            <a:r>
              <a:rPr lang="tr-TR" dirty="0">
                <a:latin typeface="Times New Roman" panose="02020603050405020304" pitchFamily="18" charset="0"/>
                <a:cs typeface="Times New Roman" panose="02020603050405020304" pitchFamily="18" charset="0"/>
              </a:rPr>
              <a:t>ifade </a:t>
            </a:r>
            <a:r>
              <a:rPr lang="tr-TR" dirty="0" smtClean="0">
                <a:latin typeface="Times New Roman" panose="02020603050405020304" pitchFamily="18" charset="0"/>
                <a:cs typeface="Times New Roman" panose="02020603050405020304" pitchFamily="18" charset="0"/>
              </a:rPr>
              <a:t>et</a:t>
            </a:r>
          </a:p>
          <a:p>
            <a:pPr marL="0" indent="0">
              <a:buNone/>
            </a:pPr>
            <a:r>
              <a:rPr lang="tr-TR" dirty="0" smtClean="0">
                <a:latin typeface="Times New Roman" panose="02020603050405020304" pitchFamily="18" charset="0"/>
                <a:cs typeface="Times New Roman" panose="02020603050405020304" pitchFamily="18" charset="0"/>
              </a:rPr>
              <a:t> Veya davranışı </a:t>
            </a:r>
            <a:r>
              <a:rPr lang="tr-TR" dirty="0">
                <a:latin typeface="Times New Roman" panose="02020603050405020304" pitchFamily="18" charset="0"/>
                <a:cs typeface="Times New Roman" panose="02020603050405020304" pitchFamily="18" charset="0"/>
              </a:rPr>
              <a:t>görmezden gel </a:t>
            </a:r>
          </a:p>
        </p:txBody>
      </p:sp>
      <p:sp>
        <p:nvSpPr>
          <p:cNvPr id="4" name="Slayt Numarası Yer Tutucusu 3"/>
          <p:cNvSpPr>
            <a:spLocks noGrp="1"/>
          </p:cNvSpPr>
          <p:nvPr>
            <p:ph type="sldNum" sz="quarter" idx="12"/>
          </p:nvPr>
        </p:nvSpPr>
        <p:spPr/>
        <p:txBody>
          <a:bodyPr/>
          <a:lstStyle/>
          <a:p>
            <a:fld id="{AA4220B3-25AC-4702-824C-6343BAF2C387}" type="slidenum">
              <a:rPr lang="tr-TR" smtClean="0"/>
              <a:t>71</a:t>
            </a:fld>
            <a:endParaRPr lang="tr-TR"/>
          </a:p>
        </p:txBody>
      </p:sp>
    </p:spTree>
    <p:extLst>
      <p:ext uri="{BB962C8B-B14F-4D97-AF65-F5344CB8AC3E}">
        <p14:creationId xmlns:p14="http://schemas.microsoft.com/office/powerpoint/2010/main" val="739575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051520"/>
          </a:xfrm>
        </p:spPr>
        <p:txBody>
          <a:bodyPr>
            <a:normAutofit fontScale="90000"/>
          </a:bodyPr>
          <a:lstStyle/>
          <a:p>
            <a:r>
              <a:rPr lang="tr-TR" sz="3600" b="1" dirty="0">
                <a:latin typeface="Times New Roman" panose="02020603050405020304" pitchFamily="18" charset="0"/>
                <a:cs typeface="Times New Roman" panose="02020603050405020304" pitchFamily="18" charset="0"/>
              </a:rPr>
              <a:t>Sorularla sıkıştırma/tartışma; ne söylersen karşı </a:t>
            </a:r>
            <a:r>
              <a:rPr lang="tr-TR" sz="3600" b="1" dirty="0" smtClean="0">
                <a:latin typeface="Times New Roman" panose="02020603050405020304" pitchFamily="18" charset="0"/>
                <a:cs typeface="Times New Roman" panose="02020603050405020304" pitchFamily="18" charset="0"/>
              </a:rPr>
              <a:t>çıkma, </a:t>
            </a:r>
            <a:r>
              <a:rPr lang="tr-TR" sz="3600" b="1" dirty="0">
                <a:latin typeface="Times New Roman" panose="02020603050405020304" pitchFamily="18" charset="0"/>
                <a:cs typeface="Times New Roman" panose="02020603050405020304" pitchFamily="18" charset="0"/>
              </a:rPr>
              <a:t>kişisel olarak saldırma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132856"/>
            <a:ext cx="8229600" cy="4464496"/>
          </a:xfrm>
        </p:spPr>
        <p:txBody>
          <a:bodyPr>
            <a:normAutofit lnSpcReduction="1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Soruları </a:t>
            </a:r>
            <a:r>
              <a:rPr lang="tr-TR" dirty="0">
                <a:latin typeface="Times New Roman" panose="02020603050405020304" pitchFamily="18" charset="0"/>
                <a:cs typeface="Times New Roman" panose="02020603050405020304" pitchFamily="18" charset="0"/>
              </a:rPr>
              <a:t>gruba veya destekleyen öğrencilere </a:t>
            </a:r>
            <a:r>
              <a:rPr lang="tr-TR" dirty="0" smtClean="0">
                <a:latin typeface="Times New Roman" panose="02020603050405020304" pitchFamily="18" charset="0"/>
                <a:cs typeface="Times New Roman" panose="02020603050405020304" pitchFamily="18" charset="0"/>
              </a:rPr>
              <a:t>yönlendir</a:t>
            </a:r>
          </a:p>
          <a:p>
            <a:pPr marL="0" indent="0">
              <a:buNone/>
            </a:pPr>
            <a:r>
              <a:rPr lang="tr-TR" dirty="0" smtClean="0">
                <a:latin typeface="Times New Roman" panose="02020603050405020304" pitchFamily="18" charset="0"/>
                <a:cs typeface="Times New Roman" panose="02020603050405020304" pitchFamily="18" charset="0"/>
              </a:rPr>
              <a:t>Bunu </a:t>
            </a:r>
            <a:r>
              <a:rPr lang="tr-TR" dirty="0">
                <a:latin typeface="Times New Roman" panose="02020603050405020304" pitchFamily="18" charset="0"/>
                <a:cs typeface="Times New Roman" panose="02020603050405020304" pitchFamily="18" charset="0"/>
              </a:rPr>
              <a:t>yapanın hissettiklerini bil ve devam </a:t>
            </a:r>
            <a:r>
              <a:rPr lang="tr-TR" dirty="0" smtClean="0">
                <a:latin typeface="Times New Roman" panose="02020603050405020304" pitchFamily="18" charset="0"/>
                <a:cs typeface="Times New Roman" panose="02020603050405020304" pitchFamily="18" charset="0"/>
              </a:rPr>
              <a:t>et</a:t>
            </a:r>
          </a:p>
          <a:p>
            <a:pPr marL="0" indent="0">
              <a:buNone/>
            </a:pPr>
            <a:r>
              <a:rPr lang="tr-TR" dirty="0" smtClean="0">
                <a:latin typeface="Times New Roman" panose="02020603050405020304" pitchFamily="18" charset="0"/>
                <a:cs typeface="Times New Roman" panose="02020603050405020304" pitchFamily="18" charset="0"/>
              </a:rPr>
              <a:t>Olumlu </a:t>
            </a:r>
            <a:r>
              <a:rPr lang="tr-TR" dirty="0">
                <a:latin typeface="Times New Roman" panose="02020603050405020304" pitchFamily="18" charset="0"/>
                <a:cs typeface="Times New Roman" panose="02020603050405020304" pitchFamily="18" charset="0"/>
              </a:rPr>
              <a:t>yönleri varsa onları </a:t>
            </a:r>
            <a:r>
              <a:rPr lang="tr-TR" dirty="0" smtClean="0">
                <a:latin typeface="Times New Roman" panose="02020603050405020304" pitchFamily="18" charset="0"/>
                <a:cs typeface="Times New Roman" panose="02020603050405020304" pitchFamily="18" charset="0"/>
              </a:rPr>
              <a:t>belirt</a:t>
            </a:r>
          </a:p>
          <a:p>
            <a:pPr marL="0" indent="0">
              <a:buNone/>
            </a:pPr>
            <a:r>
              <a:rPr lang="tr-TR" dirty="0" smtClean="0">
                <a:latin typeface="Times New Roman" panose="02020603050405020304" pitchFamily="18" charset="0"/>
                <a:cs typeface="Times New Roman" panose="02020603050405020304" pitchFamily="18" charset="0"/>
              </a:rPr>
              <a:t>Yorumların </a:t>
            </a:r>
            <a:r>
              <a:rPr lang="tr-TR" dirty="0">
                <a:latin typeface="Times New Roman" panose="02020603050405020304" pitchFamily="18" charset="0"/>
                <a:cs typeface="Times New Roman" panose="02020603050405020304" pitchFamily="18" charset="0"/>
              </a:rPr>
              <a:t>için teşekkür ederim ama başkalarının görüşlerini de duymak </a:t>
            </a:r>
            <a:r>
              <a:rPr lang="tr-TR" dirty="0" smtClean="0">
                <a:latin typeface="Times New Roman" panose="02020603050405020304" pitchFamily="18" charset="0"/>
                <a:cs typeface="Times New Roman" panose="02020603050405020304" pitchFamily="18" charset="0"/>
              </a:rPr>
              <a:t>istiyorum </a:t>
            </a:r>
            <a:r>
              <a:rPr lang="tr-TR" dirty="0">
                <a:latin typeface="Times New Roman" panose="02020603050405020304" pitchFamily="18" charset="0"/>
                <a:cs typeface="Times New Roman" panose="02020603050405020304" pitchFamily="18" charset="0"/>
              </a:rPr>
              <a:t>yada </a:t>
            </a:r>
            <a:r>
              <a:rPr lang="tr-TR" dirty="0" smtClean="0">
                <a:latin typeface="Times New Roman" panose="02020603050405020304" pitchFamily="18" charset="0"/>
                <a:cs typeface="Times New Roman" panose="02020603050405020304" pitchFamily="18" charset="0"/>
              </a:rPr>
              <a:t>görünüşe </a:t>
            </a:r>
            <a:r>
              <a:rPr lang="tr-TR" dirty="0">
                <a:latin typeface="Times New Roman" panose="02020603050405020304" pitchFamily="18" charset="0"/>
                <a:cs typeface="Times New Roman" panose="02020603050405020304" pitchFamily="18" charset="0"/>
              </a:rPr>
              <a:t>göre biz farklı </a:t>
            </a:r>
            <a:r>
              <a:rPr lang="tr-TR" dirty="0" smtClean="0">
                <a:latin typeface="Times New Roman" panose="02020603050405020304" pitchFamily="18" charset="0"/>
                <a:cs typeface="Times New Roman" panose="02020603050405020304" pitchFamily="18" charset="0"/>
              </a:rPr>
              <a:t>düşünüyoruz </a:t>
            </a:r>
            <a:r>
              <a:rPr lang="tr-TR" dirty="0">
                <a:latin typeface="Times New Roman" panose="02020603050405020304" pitchFamily="18" charset="0"/>
                <a:cs typeface="Times New Roman" panose="02020603050405020304" pitchFamily="18" charset="0"/>
              </a:rPr>
              <a:t>denilebilir.</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72</a:t>
            </a:fld>
            <a:endParaRPr lang="tr-TR"/>
          </a:p>
        </p:txBody>
      </p:sp>
    </p:spTree>
    <p:extLst>
      <p:ext uri="{BB962C8B-B14F-4D97-AF65-F5344CB8AC3E}">
        <p14:creationId xmlns:p14="http://schemas.microsoft.com/office/powerpoint/2010/main" val="252776195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1008112"/>
          </a:xfrm>
        </p:spPr>
        <p:txBody>
          <a:bodyPr>
            <a:noAutofit/>
          </a:bodyPr>
          <a:lstStyle/>
          <a:p>
            <a:r>
              <a:rPr lang="tr-TR" sz="3600" b="1" dirty="0">
                <a:latin typeface="Times New Roman" panose="02020603050405020304" pitchFamily="18" charset="0"/>
                <a:cs typeface="Times New Roman" panose="02020603050405020304" pitchFamily="18" charset="0"/>
              </a:rPr>
              <a:t>Açık düşmanlık yapma/direnme—kızgın, kavgacı davranış</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Düşmanlık </a:t>
            </a:r>
            <a:r>
              <a:rPr lang="tr-TR" dirty="0">
                <a:latin typeface="Times New Roman" panose="02020603050405020304" pitchFamily="18" charset="0"/>
                <a:cs typeface="Times New Roman" panose="02020603050405020304" pitchFamily="18" charset="0"/>
              </a:rPr>
              <a:t>korku için maske olabilir.  Düşmanlığı kişiselleştirmeyerek korku olabileceğini </a:t>
            </a:r>
            <a:r>
              <a:rPr lang="tr-TR" dirty="0" smtClean="0">
                <a:latin typeface="Times New Roman" panose="02020603050405020304" pitchFamily="18" charset="0"/>
                <a:cs typeface="Times New Roman" panose="02020603050405020304" pitchFamily="18" charset="0"/>
              </a:rPr>
              <a:t>anla</a:t>
            </a:r>
          </a:p>
          <a:p>
            <a:pPr marL="0" indent="0">
              <a:buNone/>
            </a:pPr>
            <a:r>
              <a:rPr lang="tr-TR" dirty="0" smtClean="0">
                <a:latin typeface="Times New Roman" panose="02020603050405020304" pitchFamily="18" charset="0"/>
                <a:cs typeface="Times New Roman" panose="02020603050405020304" pitchFamily="18" charset="0"/>
              </a:rPr>
              <a:t>Korkuya </a:t>
            </a:r>
            <a:r>
              <a:rPr lang="tr-TR" dirty="0">
                <a:latin typeface="Times New Roman" panose="02020603050405020304" pitchFamily="18" charset="0"/>
                <a:cs typeface="Times New Roman" panose="02020603050405020304" pitchFamily="18" charset="0"/>
              </a:rPr>
              <a:t>karşı tepki ver, düşmanlığa </a:t>
            </a:r>
            <a:r>
              <a:rPr lang="tr-TR" dirty="0" smtClean="0">
                <a:latin typeface="Times New Roman" panose="02020603050405020304" pitchFamily="18" charset="0"/>
                <a:cs typeface="Times New Roman" panose="02020603050405020304" pitchFamily="18" charset="0"/>
              </a:rPr>
              <a:t>değil</a:t>
            </a:r>
          </a:p>
          <a:p>
            <a:pPr marL="0" indent="0">
              <a:buNone/>
            </a:pPr>
            <a:r>
              <a:rPr lang="tr-TR" dirty="0" smtClean="0">
                <a:latin typeface="Times New Roman" panose="02020603050405020304" pitchFamily="18" charset="0"/>
                <a:cs typeface="Times New Roman" panose="02020603050405020304" pitchFamily="18" charset="0"/>
              </a:rPr>
              <a:t>Hemen </a:t>
            </a:r>
            <a:r>
              <a:rPr lang="tr-TR" dirty="0">
                <a:latin typeface="Times New Roman" panose="02020603050405020304" pitchFamily="18" charset="0"/>
                <a:cs typeface="Times New Roman" panose="02020603050405020304" pitchFamily="18" charset="0"/>
              </a:rPr>
              <a:t>aynı fikirde olmadığın söyleme, söylenenlerin üzerine konuşmayı geliştirmeye </a:t>
            </a:r>
            <a:r>
              <a:rPr lang="tr-TR" dirty="0" smtClean="0">
                <a:latin typeface="Times New Roman" panose="02020603050405020304" pitchFamily="18" charset="0"/>
                <a:cs typeface="Times New Roman" panose="02020603050405020304" pitchFamily="18" charset="0"/>
              </a:rPr>
              <a:t>çalış</a:t>
            </a:r>
          </a:p>
          <a:p>
            <a:pPr marL="0" indent="0">
              <a:buNone/>
            </a:pPr>
            <a:r>
              <a:rPr lang="tr-TR" dirty="0" smtClean="0">
                <a:latin typeface="Times New Roman" panose="02020603050405020304" pitchFamily="18" charset="0"/>
                <a:cs typeface="Times New Roman" panose="02020603050405020304" pitchFamily="18" charset="0"/>
              </a:rPr>
              <a:t>Düşmanca </a:t>
            </a:r>
            <a:r>
              <a:rPr lang="tr-TR" dirty="0">
                <a:latin typeface="Times New Roman" panose="02020603050405020304" pitchFamily="18" charset="0"/>
                <a:cs typeface="Times New Roman" panose="02020603050405020304" pitchFamily="18" charset="0"/>
              </a:rPr>
              <a:t>davranan öğrenciye yakınlaş ve göz kontağı </a:t>
            </a:r>
            <a:r>
              <a:rPr lang="tr-TR" dirty="0" smtClean="0">
                <a:latin typeface="Times New Roman" panose="02020603050405020304" pitchFamily="18" charset="0"/>
                <a:cs typeface="Times New Roman" panose="02020603050405020304" pitchFamily="18" charset="0"/>
              </a:rPr>
              <a:t>kur</a:t>
            </a:r>
          </a:p>
          <a:p>
            <a:pPr marL="0" indent="0">
              <a:buNone/>
            </a:pPr>
            <a:r>
              <a:rPr lang="tr-TR" dirty="0" smtClean="0">
                <a:latin typeface="Times New Roman" panose="02020603050405020304" pitchFamily="18" charset="0"/>
                <a:cs typeface="Times New Roman" panose="02020603050405020304" pitchFamily="18" charset="0"/>
              </a:rPr>
              <a:t>Ona </a:t>
            </a:r>
            <a:r>
              <a:rPr lang="tr-TR" dirty="0">
                <a:latin typeface="Times New Roman" panose="02020603050405020304" pitchFamily="18" charset="0"/>
                <a:cs typeface="Times New Roman" panose="02020603050405020304" pitchFamily="18" charset="0"/>
              </a:rPr>
              <a:t>her zıtlaşmadan sonra onurlu bir şekilde geri çekilebileceği fırsatlar ver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73</a:t>
            </a:fld>
            <a:endParaRPr lang="tr-TR" dirty="0"/>
          </a:p>
        </p:txBody>
      </p:sp>
    </p:spTree>
    <p:extLst>
      <p:ext uri="{BB962C8B-B14F-4D97-AF65-F5344CB8AC3E}">
        <p14:creationId xmlns:p14="http://schemas.microsoft.com/office/powerpoint/2010/main" val="155108088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92696"/>
            <a:ext cx="8229600" cy="907504"/>
          </a:xfrm>
        </p:spPr>
        <p:txBody>
          <a:bodyPr>
            <a:normAutofit fontScale="90000"/>
          </a:bodyPr>
          <a:lstStyle/>
          <a:p>
            <a:r>
              <a:rPr lang="tr-TR" b="1" dirty="0">
                <a:latin typeface="Times New Roman" panose="02020603050405020304" pitchFamily="18" charset="0"/>
                <a:cs typeface="Times New Roman" panose="02020603050405020304" pitchFamily="18" charset="0"/>
              </a:rPr>
              <a:t>Yakınma—meşru şikayetler olabilir</a:t>
            </a:r>
          </a:p>
        </p:txBody>
      </p:sp>
      <p:sp>
        <p:nvSpPr>
          <p:cNvPr id="3" name="İçerik Yer Tutucusu 2"/>
          <p:cNvSpPr>
            <a:spLocks noGrp="1"/>
          </p:cNvSpPr>
          <p:nvPr>
            <p:ph idx="1"/>
          </p:nvPr>
        </p:nvSpPr>
        <p:spPr>
          <a:xfrm>
            <a:off x="457200" y="2060848"/>
            <a:ext cx="8229600" cy="4065315"/>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Burada </a:t>
            </a:r>
            <a:r>
              <a:rPr lang="tr-TR" dirty="0">
                <a:latin typeface="Times New Roman" panose="02020603050405020304" pitchFamily="18" charset="0"/>
                <a:cs typeface="Times New Roman" panose="02020603050405020304" pitchFamily="18" charset="0"/>
              </a:rPr>
              <a:t>politikaların değiştirilemeyeceğini ifade </a:t>
            </a:r>
            <a:r>
              <a:rPr lang="tr-TR" dirty="0" smtClean="0">
                <a:latin typeface="Times New Roman" panose="02020603050405020304" pitchFamily="18" charset="0"/>
                <a:cs typeface="Times New Roman" panose="02020603050405020304" pitchFamily="18" charset="0"/>
              </a:rPr>
              <a:t>edin</a:t>
            </a:r>
          </a:p>
          <a:p>
            <a:pPr marL="0" indent="0">
              <a:buNone/>
            </a:pPr>
            <a:r>
              <a:rPr lang="tr-TR" dirty="0" smtClean="0">
                <a:latin typeface="Times New Roman" panose="02020603050405020304" pitchFamily="18" charset="0"/>
                <a:cs typeface="Times New Roman" panose="02020603050405020304" pitchFamily="18" charset="0"/>
              </a:rPr>
              <a:t>Onun görüşlerinin  de </a:t>
            </a:r>
            <a:r>
              <a:rPr lang="tr-TR" dirty="0">
                <a:latin typeface="Times New Roman" panose="02020603050405020304" pitchFamily="18" charset="0"/>
                <a:cs typeface="Times New Roman" panose="02020603050405020304" pitchFamily="18" charset="0"/>
              </a:rPr>
              <a:t>geçerli olduğunu ifade </a:t>
            </a:r>
            <a:r>
              <a:rPr lang="tr-TR" dirty="0" smtClean="0">
                <a:latin typeface="Times New Roman" panose="02020603050405020304" pitchFamily="18" charset="0"/>
                <a:cs typeface="Times New Roman" panose="02020603050405020304" pitchFamily="18" charset="0"/>
              </a:rPr>
              <a:t>edin</a:t>
            </a:r>
          </a:p>
          <a:p>
            <a:pPr marL="0" indent="0">
              <a:buNone/>
            </a:pPr>
            <a:r>
              <a:rPr lang="tr-TR" dirty="0" smtClean="0">
                <a:latin typeface="Times New Roman" panose="02020603050405020304" pitchFamily="18" charset="0"/>
                <a:cs typeface="Times New Roman" panose="02020603050405020304" pitchFamily="18" charset="0"/>
              </a:rPr>
              <a:t>Sorunu </a:t>
            </a:r>
            <a:r>
              <a:rPr lang="tr-TR" dirty="0">
                <a:latin typeface="Times New Roman" panose="02020603050405020304" pitchFamily="18" charset="0"/>
                <a:cs typeface="Times New Roman" panose="02020603050405020304" pitchFamily="18" charset="0"/>
              </a:rPr>
              <a:t>onunla özel olarak ele </a:t>
            </a:r>
            <a:r>
              <a:rPr lang="tr-TR" dirty="0" smtClean="0">
                <a:latin typeface="Times New Roman" panose="02020603050405020304" pitchFamily="18" charset="0"/>
                <a:cs typeface="Times New Roman" panose="02020603050405020304" pitchFamily="18" charset="0"/>
              </a:rPr>
              <a:t>alacağınızı belirtin</a:t>
            </a:r>
          </a:p>
          <a:p>
            <a:pPr marL="0" indent="0">
              <a:buNone/>
            </a:pPr>
            <a:r>
              <a:rPr lang="tr-TR" dirty="0" smtClean="0">
                <a:latin typeface="Times New Roman" panose="02020603050405020304" pitchFamily="18" charset="0"/>
                <a:cs typeface="Times New Roman" panose="02020603050405020304" pitchFamily="18" charset="0"/>
              </a:rPr>
              <a:t>Zamanın </a:t>
            </a:r>
            <a:r>
              <a:rPr lang="tr-TR" dirty="0">
                <a:latin typeface="Times New Roman" panose="02020603050405020304" pitchFamily="18" charset="0"/>
                <a:cs typeface="Times New Roman" panose="02020603050405020304" pitchFamily="18" charset="0"/>
              </a:rPr>
              <a:t>sınırlı olduğunu ifade edin</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74</a:t>
            </a:fld>
            <a:endParaRPr lang="tr-TR"/>
          </a:p>
        </p:txBody>
      </p:sp>
    </p:spTree>
    <p:extLst>
      <p:ext uri="{BB962C8B-B14F-4D97-AF65-F5344CB8AC3E}">
        <p14:creationId xmlns:p14="http://schemas.microsoft.com/office/powerpoint/2010/main" val="321439724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3"/>
            <a:ext cx="8229600" cy="1316037"/>
          </a:xfrm>
        </p:spPr>
        <p:txBody>
          <a:bodyPr>
            <a:noAutofit/>
          </a:bodyPr>
          <a:lstStyle/>
          <a:p>
            <a:r>
              <a:rPr lang="tr-TR" sz="3600" b="1" dirty="0">
                <a:latin typeface="Times New Roman" panose="02020603050405020304" pitchFamily="18" charset="0"/>
                <a:cs typeface="Times New Roman" panose="02020603050405020304" pitchFamily="18" charset="0"/>
              </a:rPr>
              <a:t>İlgisiz konuşmalar—kişisel veya konuyla ilgili olabilir. Grubun ve sizin dikkatinizi dağıtır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95536" y="2420888"/>
            <a:ext cx="8229600" cy="4176464"/>
          </a:xfrm>
        </p:spPr>
        <p:txBody>
          <a:bodyPr>
            <a:normAutofit fontScale="92500" lnSpcReduction="2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Konuşanları utandırma</a:t>
            </a:r>
          </a:p>
          <a:p>
            <a:pPr marL="0" indent="0">
              <a:buNone/>
            </a:pPr>
            <a:r>
              <a:rPr lang="tr-TR" dirty="0" smtClean="0">
                <a:latin typeface="Times New Roman" panose="02020603050405020304" pitchFamily="18" charset="0"/>
                <a:cs typeface="Times New Roman" panose="02020603050405020304" pitchFamily="18" charset="0"/>
              </a:rPr>
              <a:t>Onların </a:t>
            </a:r>
            <a:r>
              <a:rPr lang="tr-TR" dirty="0">
                <a:latin typeface="Times New Roman" panose="02020603050405020304" pitchFamily="18" charset="0"/>
                <a:cs typeface="Times New Roman" panose="02020603050405020304" pitchFamily="18" charset="0"/>
              </a:rPr>
              <a:t>konu hakkındaki görüşlerini </a:t>
            </a:r>
            <a:r>
              <a:rPr lang="tr-TR" dirty="0" smtClean="0">
                <a:latin typeface="Times New Roman" panose="02020603050405020304" pitchFamily="18" charset="0"/>
                <a:cs typeface="Times New Roman" panose="02020603050405020304" pitchFamily="18" charset="0"/>
              </a:rPr>
              <a:t>sor</a:t>
            </a:r>
          </a:p>
          <a:p>
            <a:pPr marL="0" indent="0">
              <a:buNone/>
            </a:pPr>
            <a:r>
              <a:rPr lang="tr-TR" dirty="0" smtClean="0">
                <a:latin typeface="Times New Roman" panose="02020603050405020304" pitchFamily="18" charset="0"/>
                <a:cs typeface="Times New Roman" panose="02020603050405020304" pitchFamily="18" charset="0"/>
              </a:rPr>
              <a:t>Konuşanların </a:t>
            </a:r>
            <a:r>
              <a:rPr lang="tr-TR" dirty="0">
                <a:latin typeface="Times New Roman" panose="02020603050405020304" pitchFamily="18" charset="0"/>
                <a:cs typeface="Times New Roman" panose="02020603050405020304" pitchFamily="18" charset="0"/>
              </a:rPr>
              <a:t>görüşlerini tüm grupla paylaşmalarını </a:t>
            </a:r>
            <a:r>
              <a:rPr lang="tr-TR" dirty="0" smtClean="0">
                <a:latin typeface="Times New Roman" panose="02020603050405020304" pitchFamily="18" charset="0"/>
                <a:cs typeface="Times New Roman" panose="02020603050405020304" pitchFamily="18" charset="0"/>
              </a:rPr>
              <a:t>iste</a:t>
            </a:r>
          </a:p>
          <a:p>
            <a:pPr marL="0" indent="0">
              <a:buNone/>
            </a:pPr>
            <a:r>
              <a:rPr lang="tr-TR" dirty="0" smtClean="0">
                <a:latin typeface="Times New Roman" panose="02020603050405020304" pitchFamily="18" charset="0"/>
                <a:cs typeface="Times New Roman" panose="02020603050405020304" pitchFamily="18" charset="0"/>
              </a:rPr>
              <a:t>Konuşanlara </a:t>
            </a:r>
            <a:r>
              <a:rPr lang="tr-TR" dirty="0">
                <a:latin typeface="Times New Roman" panose="02020603050405020304" pitchFamily="18" charset="0"/>
                <a:cs typeface="Times New Roman" panose="02020603050405020304" pitchFamily="18" charset="0"/>
              </a:rPr>
              <a:t>doğru git, onlarla göz kontağı </a:t>
            </a:r>
            <a:r>
              <a:rPr lang="tr-TR" dirty="0" smtClean="0">
                <a:latin typeface="Times New Roman" panose="02020603050405020304" pitchFamily="18" charset="0"/>
                <a:cs typeface="Times New Roman" panose="02020603050405020304" pitchFamily="18" charset="0"/>
              </a:rPr>
              <a:t>kur</a:t>
            </a:r>
          </a:p>
          <a:p>
            <a:pPr marL="0" indent="0">
              <a:buNone/>
            </a:pPr>
            <a:r>
              <a:rPr lang="tr-TR" dirty="0" smtClean="0">
                <a:latin typeface="Times New Roman" panose="02020603050405020304" pitchFamily="18" charset="0"/>
                <a:cs typeface="Times New Roman" panose="02020603050405020304" pitchFamily="18" charset="0"/>
              </a:rPr>
              <a:t>Konuşanların </a:t>
            </a:r>
            <a:r>
              <a:rPr lang="tr-TR" dirty="0">
                <a:latin typeface="Times New Roman" panose="02020603050405020304" pitchFamily="18" charset="0"/>
                <a:cs typeface="Times New Roman" panose="02020603050405020304" pitchFamily="18" charset="0"/>
              </a:rPr>
              <a:t>yanında durarak, </a:t>
            </a:r>
            <a:r>
              <a:rPr lang="tr-TR" dirty="0" smtClean="0">
                <a:latin typeface="Times New Roman" panose="02020603050405020304" pitchFamily="18" charset="0"/>
                <a:cs typeface="Times New Roman" panose="02020603050405020304" pitchFamily="18" charset="0"/>
              </a:rPr>
              <a:t>yakınındakine </a:t>
            </a:r>
            <a:r>
              <a:rPr lang="tr-TR" dirty="0">
                <a:latin typeface="Times New Roman" panose="02020603050405020304" pitchFamily="18" charset="0"/>
                <a:cs typeface="Times New Roman" panose="02020603050405020304" pitchFamily="18" charset="0"/>
              </a:rPr>
              <a:t>soru </a:t>
            </a:r>
            <a:r>
              <a:rPr lang="tr-TR" dirty="0" smtClean="0">
                <a:latin typeface="Times New Roman" panose="02020603050405020304" pitchFamily="18" charset="0"/>
                <a:cs typeface="Times New Roman" panose="02020603050405020304" pitchFamily="18" charset="0"/>
              </a:rPr>
              <a:t>sor</a:t>
            </a:r>
          </a:p>
          <a:p>
            <a:pPr marL="0" indent="0">
              <a:buNone/>
            </a:pPr>
            <a:r>
              <a:rPr lang="tr-TR" dirty="0" smtClean="0">
                <a:latin typeface="Times New Roman" panose="02020603050405020304" pitchFamily="18" charset="0"/>
                <a:cs typeface="Times New Roman" panose="02020603050405020304" pitchFamily="18" charset="0"/>
              </a:rPr>
              <a:t>En </a:t>
            </a:r>
            <a:r>
              <a:rPr lang="tr-TR" dirty="0">
                <a:latin typeface="Times New Roman" panose="02020603050405020304" pitchFamily="18" charset="0"/>
                <a:cs typeface="Times New Roman" panose="02020603050405020304" pitchFamily="18" charset="0"/>
              </a:rPr>
              <a:t>sonunda hala devam ediyorsa: Dur ve bekle!</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75</a:t>
            </a:fld>
            <a:endParaRPr lang="tr-TR"/>
          </a:p>
        </p:txBody>
      </p:sp>
    </p:spTree>
    <p:extLst>
      <p:ext uri="{BB962C8B-B14F-4D97-AF65-F5344CB8AC3E}">
        <p14:creationId xmlns:p14="http://schemas.microsoft.com/office/powerpoint/2010/main" val="13236651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844824"/>
            <a:ext cx="8229600" cy="2592288"/>
          </a:xfrm>
        </p:spPr>
        <p:txBody>
          <a:bodyPr/>
          <a:lstStyle/>
          <a:p>
            <a:pPr marL="0" indent="0" algn="ctr">
              <a:buNone/>
            </a:pPr>
            <a:endParaRPr lang="tr-TR" sz="4400" dirty="0" smtClean="0"/>
          </a:p>
          <a:p>
            <a:pPr marL="0" indent="0" algn="ctr">
              <a:buNone/>
            </a:pPr>
            <a:r>
              <a:rPr lang="tr-TR" sz="4800" dirty="0" smtClean="0">
                <a:latin typeface="Times New Roman" panose="02020603050405020304" pitchFamily="18" charset="0"/>
                <a:cs typeface="Times New Roman" panose="02020603050405020304" pitchFamily="18" charset="0"/>
              </a:rPr>
              <a:t>Teşekkürler, iyi günler… </a:t>
            </a:r>
          </a:p>
          <a:p>
            <a:pPr algn="ctr"/>
            <a:endParaRPr lang="tr-TR" sz="4800" b="1" dirty="0" smtClean="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76</a:t>
            </a:fld>
            <a:endParaRPr lang="tr-TR"/>
          </a:p>
        </p:txBody>
      </p:sp>
    </p:spTree>
    <p:extLst>
      <p:ext uri="{BB962C8B-B14F-4D97-AF65-F5344CB8AC3E}">
        <p14:creationId xmlns:p14="http://schemas.microsoft.com/office/powerpoint/2010/main" val="1046760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Davranış yönüyle kritik dönemler</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600201"/>
            <a:ext cx="8229600" cy="4637111"/>
          </a:xfrm>
        </p:spPr>
        <p:txBody>
          <a:bodyPr>
            <a:normAutofit/>
          </a:bodyPr>
          <a:lstStyle/>
          <a:p>
            <a:pPr algn="ctr"/>
            <a:r>
              <a:rPr lang="tr-TR" dirty="0" smtClean="0">
                <a:latin typeface="Times New Roman" panose="02020603050405020304" pitchFamily="18" charset="0"/>
                <a:cs typeface="Times New Roman" panose="02020603050405020304" pitchFamily="18" charset="0"/>
              </a:rPr>
              <a:t>Okul öncesi dönem(sosyalleşme)</a:t>
            </a:r>
          </a:p>
          <a:p>
            <a:pPr algn="ctr"/>
            <a:r>
              <a:rPr lang="tr-TR" dirty="0" smtClean="0">
                <a:latin typeface="Times New Roman" panose="02020603050405020304" pitchFamily="18" charset="0"/>
                <a:cs typeface="Times New Roman" panose="02020603050405020304" pitchFamily="18" charset="0"/>
              </a:rPr>
              <a:t>İlkokul dönemi(uyum-farklılıklar)</a:t>
            </a:r>
          </a:p>
          <a:p>
            <a:pPr algn="ctr"/>
            <a:r>
              <a:rPr lang="tr-TR" dirty="0" smtClean="0">
                <a:latin typeface="Times New Roman" panose="02020603050405020304" pitchFamily="18" charset="0"/>
                <a:cs typeface="Times New Roman" panose="02020603050405020304" pitchFamily="18" charset="0"/>
              </a:rPr>
              <a:t>Ortaokul(erinlik-benlik)</a:t>
            </a:r>
          </a:p>
          <a:p>
            <a:pPr algn="ctr"/>
            <a:r>
              <a:rPr lang="tr-TR" dirty="0" smtClean="0">
                <a:latin typeface="Times New Roman" panose="02020603050405020304" pitchFamily="18" charset="0"/>
                <a:cs typeface="Times New Roman" panose="02020603050405020304" pitchFamily="18" charset="0"/>
              </a:rPr>
              <a:t>Lise (ergenlik-kimlik</a:t>
            </a:r>
            <a:r>
              <a:rPr lang="tr-TR" dirty="0" smtClean="0"/>
              <a:t>)</a:t>
            </a:r>
          </a:p>
          <a:p>
            <a:endParaRPr lang="tr-TR" dirty="0"/>
          </a:p>
        </p:txBody>
      </p:sp>
      <p:pic>
        <p:nvPicPr>
          <p:cNvPr id="7172" name="Picture 4" descr="D:\Desktop\İlgili Resimler\images (4).jpg"/>
          <p:cNvPicPr>
            <a:picLocks noChangeAspect="1" noChangeArrowheads="1"/>
          </p:cNvPicPr>
          <p:nvPr/>
        </p:nvPicPr>
        <p:blipFill>
          <a:blip r:embed="rId2" cstate="print"/>
          <a:srcRect/>
          <a:stretch>
            <a:fillRect/>
          </a:stretch>
        </p:blipFill>
        <p:spPr bwMode="auto">
          <a:xfrm>
            <a:off x="971600" y="3933056"/>
            <a:ext cx="7715200" cy="2423294"/>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3240360"/>
          </a:xfrm>
        </p:spPr>
        <p:txBody>
          <a:bodyPr>
            <a:normAutofit fontScale="90000"/>
          </a:bodyPr>
          <a:lstStyle/>
          <a:p>
            <a:r>
              <a:rPr lang="tr-TR" sz="2700" dirty="0" smtClean="0"/>
              <a:t/>
            </a:r>
            <a:br>
              <a:rPr lang="tr-TR" sz="2700" dirty="0" smtClean="0"/>
            </a:br>
            <a:r>
              <a:rPr lang="tr-TR" sz="2700" dirty="0"/>
              <a:t/>
            </a:r>
            <a:br>
              <a:rPr lang="tr-TR" sz="2700" dirty="0"/>
            </a:br>
            <a:r>
              <a:rPr lang="tr-TR" sz="2700" dirty="0" smtClean="0"/>
              <a:t/>
            </a:r>
            <a:br>
              <a:rPr lang="tr-TR" sz="2700" dirty="0" smtClean="0"/>
            </a:br>
            <a:r>
              <a:rPr lang="tr-TR" sz="3600" dirty="0" smtClean="0">
                <a:latin typeface="Times New Roman" panose="02020603050405020304" pitchFamily="18" charset="0"/>
                <a:cs typeface="Times New Roman" panose="02020603050405020304" pitchFamily="18" charset="0"/>
              </a:rPr>
              <a:t>Davranış bozukluğu ile istenmeyen davranışlar aynı şey mı?</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(Uyumsuzluk-Davranım Sorunları-Davranış Bozukluğu-Karşıt Olma, Karşı Gelme Bozukluğu-</a:t>
            </a:r>
            <a:r>
              <a:rPr lang="tr-TR" sz="3600" dirty="0">
                <a:latin typeface="Times New Roman" panose="02020603050405020304" pitchFamily="18" charset="0"/>
                <a:cs typeface="Times New Roman" panose="02020603050405020304" pitchFamily="18" charset="0"/>
              </a:rPr>
              <a:t>Aralıklı Patlayıcı </a:t>
            </a:r>
            <a:r>
              <a:rPr lang="tr-TR" sz="3600" dirty="0" smtClean="0">
                <a:latin typeface="Times New Roman" panose="02020603050405020304" pitchFamily="18" charset="0"/>
                <a:cs typeface="Times New Roman" panose="02020603050405020304" pitchFamily="18" charset="0"/>
              </a:rPr>
              <a:t>Bozukluk-</a:t>
            </a:r>
            <a:r>
              <a:rPr lang="tr-TR" sz="3600" dirty="0" err="1" smtClean="0">
                <a:latin typeface="Times New Roman" panose="02020603050405020304" pitchFamily="18" charset="0"/>
                <a:cs typeface="Times New Roman" panose="02020603050405020304" pitchFamily="18" charset="0"/>
              </a:rPr>
              <a:t>Hiperaktivite</a:t>
            </a:r>
            <a:r>
              <a:rPr lang="tr-TR" sz="3600" dirty="0" smtClean="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endParaRPr lang="tr-TR" sz="3600" dirty="0">
              <a:latin typeface="Times New Roman" panose="02020603050405020304" pitchFamily="18" charset="0"/>
              <a:cs typeface="Times New Roman" panose="02020603050405020304" pitchFamily="18" charset="0"/>
            </a:endParaRPr>
          </a:p>
        </p:txBody>
      </p:sp>
      <p:pic>
        <p:nvPicPr>
          <p:cNvPr id="8194" name="Picture 2" descr="D:\Desktop\İlgili Resimler\images (26).jpg"/>
          <p:cNvPicPr>
            <a:picLocks noGrp="1" noChangeAspect="1" noChangeArrowheads="1"/>
          </p:cNvPicPr>
          <p:nvPr>
            <p:ph idx="1"/>
          </p:nvPr>
        </p:nvPicPr>
        <p:blipFill>
          <a:blip r:embed="rId2" cstate="print"/>
          <a:srcRect/>
          <a:stretch>
            <a:fillRect/>
          </a:stretch>
        </p:blipFill>
        <p:spPr bwMode="auto">
          <a:xfrm>
            <a:off x="827584" y="3861048"/>
            <a:ext cx="7920880" cy="2495302"/>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4004</Words>
  <Application>Microsoft Office PowerPoint</Application>
  <PresentationFormat>Ekran Gösterisi (4:3)</PresentationFormat>
  <Paragraphs>500</Paragraphs>
  <Slides>76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76</vt:i4>
      </vt:variant>
    </vt:vector>
  </HeadingPairs>
  <TitlesOfParts>
    <vt:vector size="83" baseType="lpstr">
      <vt:lpstr>Arial</vt:lpstr>
      <vt:lpstr>Calibri</vt:lpstr>
      <vt:lpstr>Comic Sans MS</vt:lpstr>
      <vt:lpstr>Times New Roman</vt:lpstr>
      <vt:lpstr>Wingdings</vt:lpstr>
      <vt:lpstr>Wingdings 2</vt:lpstr>
      <vt:lpstr>Ofis Teması</vt:lpstr>
      <vt:lpstr>     İstenmeyen Öğrenci Davranışlarıyla  Başetme –Disiplinsiz Öğrencilere Yönelik Yaklaşımlar      </vt:lpstr>
      <vt:lpstr>Toplumsal, teknolojik değişiklikler, gelişmeler, yeni  algılar, ihtiyaçlar oluşturmakta buna bağlı olarak da insan davranış örüntüleri ortaya çıkmaktadır.  insanı yönetmek her geçen gün daha zor olmaktadır.          </vt:lpstr>
      <vt:lpstr> İstenmeyen davranışların etkili kontrolünü sağlayabilmek için; disiplin  uygulamalarını kontrol edici yaklaşımdan, katılımı sağlayan yaklaşıma doğru değiştirmek zorundayız.</vt:lpstr>
      <vt:lpstr>Beklentileri algılamak yönüyle öğrencinin gerisinde kalmak! (Gelişen beyin, gelişen algılar, oluşan farkındalık, yeni ihtiyaçlar…)</vt:lpstr>
      <vt:lpstr>Her problemli görülen davranış disiplinsizlik mi? Gelişimin etkisi mi? (İstenmeyen Davranışın Ölçütü) </vt:lpstr>
      <vt:lpstr> Ne istiyoruz? </vt:lpstr>
      <vt:lpstr> Öğretmen  odaklanmış bir biçimde ders anlatırken; Ahmet   çöpü olmadığı halde, bir bahane oluşturup  çöp kutusuna gidiyor, arkadaşından silgi alıyor,eğilip önündeki arkadaşına bakıyor,kalemi masaya vuruyor ve sürekli  hareket halinde… </vt:lpstr>
      <vt:lpstr>Davranış yönüyle kritik dönemler</vt:lpstr>
      <vt:lpstr>   Davranış bozukluğu ile istenmeyen davranışlar aynı şey mı? (Uyumsuzluk-Davranım Sorunları-Davranış Bozukluğu-Karşıt Olma, Karşı Gelme Bozukluğu-Aralıklı Patlayıcı Bozukluk-Hiperaktivite)  </vt:lpstr>
      <vt:lpstr>Her davranışın bir nedeni vardır. Nedenselliği dikkate almazsak davranışı anlayamayız ve yönetemeyiz.</vt:lpstr>
      <vt:lpstr>Yıkıcı Bozukluklar, Dürtü Denetimi ve Davranım Bozuklukları</vt:lpstr>
      <vt:lpstr>Karşıt Olma, Karşı Gelme Bozukluğu</vt:lpstr>
      <vt:lpstr>PowerPoint Sunusu</vt:lpstr>
      <vt:lpstr>Aralıklı Patlayıcı Bozukluk</vt:lpstr>
      <vt:lpstr>PowerPoint Sunusu</vt:lpstr>
      <vt:lpstr>Davranım Bozukluğu</vt:lpstr>
      <vt:lpstr>PowerPoint Sunusu</vt:lpstr>
      <vt:lpstr>PowerPoint Sunusu</vt:lpstr>
      <vt:lpstr>PowerPoint Sunusu</vt:lpstr>
      <vt:lpstr>PowerPoint Sunusu</vt:lpstr>
      <vt:lpstr>PowerPoint Sunusu</vt:lpstr>
      <vt:lpstr>Davranışların nedenleri</vt:lpstr>
      <vt:lpstr>İstenmeyen Davranışlarla Başetmede Disiplin mı,disiplin eğitimi mı?</vt:lpstr>
      <vt:lpstr>Davranış bozukluğu ile normal davranışları   veya uyum problemlerini nasıl ayırt edeceğimizi tekrar hatırlayalım.</vt:lpstr>
      <vt:lpstr>Disiplin nedir?</vt:lpstr>
      <vt:lpstr>PowerPoint Sunusu</vt:lpstr>
      <vt:lpstr>İstenmeyen davranışları ortaya çıkaran bazı önemli etkenler</vt:lpstr>
      <vt:lpstr>Normal ve normal dışı davranış </vt:lpstr>
      <vt:lpstr>Uyum </vt:lpstr>
      <vt:lpstr>Ölçüt</vt:lpstr>
      <vt:lpstr> Vaka Örnekleri </vt:lpstr>
      <vt:lpstr> R.X 7.Sınıf,Kız </vt:lpstr>
      <vt:lpstr>E.X, Erkek, 3.sınıf</vt:lpstr>
      <vt:lpstr>N.X. Kız, 4.sınıf</vt:lpstr>
      <vt:lpstr>C.X.Erkek,10.sınıf</vt:lpstr>
      <vt:lpstr>Ö.X.Erkek,9.Sınıf</vt:lpstr>
      <vt:lpstr>Y.X.Erkek,3.sınıf</vt:lpstr>
      <vt:lpstr>A.X.Erkek,6.sınıf</vt:lpstr>
      <vt:lpstr>Bazı kavramlar</vt:lpstr>
      <vt:lpstr>Süreçte sorun varsa bu davranışlara yansıyacaktır!</vt:lpstr>
      <vt:lpstr>PowerPoint Sunusu</vt:lpstr>
      <vt:lpstr>İstenmeyen Davranışların Ortaya Çıkmasına Etki Eden, Değişimini Zorlaştıran Tutum, Davranış, Yaklaşımlar İle Oluşumunu Önleyen, Başetmeyi Sağlayan Tutum, Davranış, Yaklaşımlar</vt:lpstr>
      <vt:lpstr>Karşılaşılan olumsuz davranış vakalarında kullanılabilecek bazı teknikler</vt:lpstr>
      <vt:lpstr>Sınıfta istenmeyen Davranışlarla Başetme </vt:lpstr>
      <vt:lpstr>Sınıf yönetimi</vt:lpstr>
      <vt:lpstr>Sınıf yönetimi stratejilerini belirleme</vt:lpstr>
      <vt:lpstr>Başarılı Sınıf Yönetiminin İlkeleri</vt:lpstr>
      <vt:lpstr>Bunlara dikkat</vt:lpstr>
      <vt:lpstr>Sınıfta Daha İyi Düzen Sağlama Teknikleri</vt:lpstr>
      <vt:lpstr>PowerPoint Sunusu</vt:lpstr>
      <vt:lpstr>Geçiş ve Ayrılan Süreler</vt:lpstr>
      <vt:lpstr>Öğretmenin sınıfta ne olup bittiğinin farkında olması</vt:lpstr>
      <vt:lpstr>PowerPoint Sunusu</vt:lpstr>
      <vt:lpstr>Dersle ilgili olmayan, istenmeyen (görev dışı) davranışlar</vt:lpstr>
      <vt:lpstr>İyi bir sınıf yönetimi için…</vt:lpstr>
      <vt:lpstr>İletişim yoluyla işbirliği sağlamak için</vt:lpstr>
      <vt:lpstr>Sınıfta nasıl davranılması gerektiğine dair kurallar</vt:lpstr>
      <vt:lpstr>Sınıfta gerekli davranış kuralları</vt:lpstr>
      <vt:lpstr>Olumlu bir sınıf atmosferi oluşturma</vt:lpstr>
      <vt:lpstr>Beş Adım</vt:lpstr>
      <vt:lpstr>Olumsuz davranışlarla başa çıkmak için;</vt:lpstr>
      <vt:lpstr>Her davranışın bir işlevi/fonksiyonu vardır </vt:lpstr>
      <vt:lpstr>Görev dışı davranışlarla başa çıkma</vt:lpstr>
      <vt:lpstr>Görev dışı davranışlarla başa çıkma</vt:lpstr>
      <vt:lpstr>Görev dışı davranışlarla başa çıkma</vt:lpstr>
      <vt:lpstr>Dikkat çekmeye çalışan davranış</vt:lpstr>
      <vt:lpstr>Güç arayan davranış</vt:lpstr>
      <vt:lpstr>Başıboş ve amaçsız konuşma/dolaşma zorlama ve uç örnekler kullanma</vt:lpstr>
      <vt:lpstr>Utangaçlık veya sessizlik – derse katılmama</vt:lpstr>
      <vt:lpstr>Gevezelik—her şeyi bilme, manipülasyon ve durmadan şikayet etme</vt:lpstr>
      <vt:lpstr>Öğretmeni zor duruma düşürmeye çalışma</vt:lpstr>
      <vt:lpstr>Sorularla sıkıştırma/tartışma; ne söylersen karşı çıkma, kişisel olarak saldırma</vt:lpstr>
      <vt:lpstr>Açık düşmanlık yapma/direnme—kızgın, kavgacı davranış</vt:lpstr>
      <vt:lpstr>Yakınma—meşru şikayetler olabilir</vt:lpstr>
      <vt:lpstr>İlgisiz konuşmalar—kişisel veya konuyla ilgili olabilir. Grubun ve sizin dikkatinizi dağıtır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DİSİPLİNSİZ ÖĞRENCİLERE YÖNELİK YAKLAŞIMLAR  Uzm.Psikolojik Danışman Recep Özer</dc:title>
  <dc:creator>Lenova</dc:creator>
  <cp:lastModifiedBy>rcpozer</cp:lastModifiedBy>
  <cp:revision>439</cp:revision>
  <cp:lastPrinted>2017-06-14T07:08:40Z</cp:lastPrinted>
  <dcterms:created xsi:type="dcterms:W3CDTF">2015-12-02T06:35:44Z</dcterms:created>
  <dcterms:modified xsi:type="dcterms:W3CDTF">2018-02-12T11:59:06Z</dcterms:modified>
</cp:coreProperties>
</file>